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6" d="100"/>
          <a:sy n="126" d="100"/>
        </p:scale>
        <p:origin x="-11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1E8AA-8504-475B-835B-3FDCF352676C}" type="datetimeFigureOut">
              <a:rPr lang="en-US" smtClean="0"/>
              <a:t>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66D7A-CC4D-4CB7-AFD3-55027AD1B7CB}" type="slidenum">
              <a:rPr lang="en-US" smtClean="0"/>
              <a:t>‹#›</a:t>
            </a:fld>
            <a:endParaRPr lang="en-US"/>
          </a:p>
        </p:txBody>
      </p:sp>
    </p:spTree>
    <p:extLst>
      <p:ext uri="{BB962C8B-B14F-4D97-AF65-F5344CB8AC3E}">
        <p14:creationId xmlns:p14="http://schemas.microsoft.com/office/powerpoint/2010/main" val="417849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694275"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831D0102-EB21-419A-9B84-DC3123B1E20D}" type="datetime1">
              <a:rPr lang="en-US" smtClean="0"/>
              <a:pPr eaLnBrk="1" fontAlgn="base" hangingPunct="1">
                <a:spcBef>
                  <a:spcPct val="0"/>
                </a:spcBef>
                <a:spcAft>
                  <a:spcPct val="0"/>
                </a:spcAft>
              </a:pPr>
              <a:t>1/6/2012</a:t>
            </a:fld>
            <a:endParaRPr lang="en-US" smtClean="0"/>
          </a:p>
        </p:txBody>
      </p:sp>
      <p:sp>
        <p:nvSpPr>
          <p:cNvPr id="69427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69427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E4E7B01-F1DB-4221-9CAE-BBF96EDE0B84}" type="slidenum">
              <a:rPr lang="en-US" smtClean="0"/>
              <a:pPr eaLnBrk="1" fontAlgn="base" hangingPunct="1">
                <a:spcBef>
                  <a:spcPct val="0"/>
                </a:spcBef>
                <a:spcAft>
                  <a:spcPct val="0"/>
                </a:spcAft>
              </a:pPr>
              <a:t>1</a:t>
            </a:fld>
            <a:endParaRPr lang="en-US" smtClean="0"/>
          </a:p>
        </p:txBody>
      </p:sp>
      <p:sp>
        <p:nvSpPr>
          <p:cNvPr id="6942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77E53C44-38F6-47B7-B558-E8ED042068C4}" type="slidenum">
              <a:rPr lang="en-US" sz="1200"/>
              <a:pPr algn="r" eaLnBrk="1" hangingPunct="1"/>
              <a:t>1</a:t>
            </a:fld>
            <a:endParaRPr lang="en-US" sz="1200"/>
          </a:p>
        </p:txBody>
      </p:sp>
      <p:sp>
        <p:nvSpPr>
          <p:cNvPr id="694279"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3491"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D8D675C-C2A9-4190-AF9D-194E21DC23E4}" type="datetime1">
              <a:rPr lang="en-US" smtClean="0"/>
              <a:pPr eaLnBrk="1" fontAlgn="base" hangingPunct="1">
                <a:spcBef>
                  <a:spcPct val="0"/>
                </a:spcBef>
                <a:spcAft>
                  <a:spcPct val="0"/>
                </a:spcAft>
              </a:pPr>
              <a:t>1/6/2012</a:t>
            </a:fld>
            <a:endParaRPr lang="en-US" smtClean="0"/>
          </a:p>
        </p:txBody>
      </p:sp>
      <p:sp>
        <p:nvSpPr>
          <p:cNvPr id="70349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349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C864DD64-E6E6-4A3D-A10A-51D9E98B8EF1}" type="slidenum">
              <a:rPr lang="en-US" smtClean="0"/>
              <a:pPr eaLnBrk="1" fontAlgn="base" hangingPunct="1">
                <a:spcBef>
                  <a:spcPct val="0"/>
                </a:spcBef>
                <a:spcAft>
                  <a:spcPct val="0"/>
                </a:spcAft>
              </a:pPr>
              <a:t>10</a:t>
            </a:fld>
            <a:endParaRPr lang="en-US" smtClean="0"/>
          </a:p>
        </p:txBody>
      </p:sp>
      <p:sp>
        <p:nvSpPr>
          <p:cNvPr id="7034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64F820C1-295C-4F2D-9AC9-B72F79B574DA}" type="slidenum">
              <a:rPr lang="en-US" sz="1200"/>
              <a:pPr algn="r" eaLnBrk="1" hangingPunct="1"/>
              <a:t>10</a:t>
            </a:fld>
            <a:endParaRPr lang="en-US" sz="1200"/>
          </a:p>
        </p:txBody>
      </p:sp>
      <p:sp>
        <p:nvSpPr>
          <p:cNvPr id="703495"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34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45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451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D2F56C4-2275-46A0-BDB4-1DCC0217CE70}" type="datetime1">
              <a:rPr lang="en-US" smtClean="0"/>
              <a:pPr eaLnBrk="1" fontAlgn="base" hangingPunct="1">
                <a:spcBef>
                  <a:spcPct val="0"/>
                </a:spcBef>
                <a:spcAft>
                  <a:spcPct val="0"/>
                </a:spcAft>
              </a:pPr>
              <a:t>1/6/2012</a:t>
            </a:fld>
            <a:endParaRPr lang="en-US" smtClean="0"/>
          </a:p>
        </p:txBody>
      </p:sp>
      <p:sp>
        <p:nvSpPr>
          <p:cNvPr id="70451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45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679E730F-19D7-4C04-855B-F20DCB57D9F3}" type="slidenum">
              <a:rPr lang="en-US" smtClean="0"/>
              <a:pPr eaLnBrk="1" fontAlgn="base" hangingPunct="1">
                <a:spcBef>
                  <a:spcPct val="0"/>
                </a:spcBef>
                <a:spcAft>
                  <a:spcPct val="0"/>
                </a:spcAft>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42AF5B5C-C121-4695-AC7C-CDA550C82637}" type="datetime1">
              <a:rPr lang="en-US" smtClean="0"/>
              <a:pPr eaLnBrk="1" fontAlgn="base" hangingPunct="1">
                <a:spcBef>
                  <a:spcPct val="0"/>
                </a:spcBef>
                <a:spcAft>
                  <a:spcPct val="0"/>
                </a:spcAft>
              </a:pPr>
              <a:t>1/6/2012</a:t>
            </a:fld>
            <a:endParaRPr lang="en-US" smtClean="0"/>
          </a:p>
        </p:txBody>
      </p:sp>
      <p:sp>
        <p:nvSpPr>
          <p:cNvPr id="70554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55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9B50DB79-A190-4E50-A66A-E9A5734D1B19}" type="slidenum">
              <a:rPr lang="en-US" smtClean="0"/>
              <a:pPr eaLnBrk="1" fontAlgn="base" hangingPunct="1">
                <a:spcBef>
                  <a:spcPct val="0"/>
                </a:spcBef>
                <a:spcAft>
                  <a:spcPct val="0"/>
                </a:spcAft>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5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65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E429FFE7-1F12-473F-A7F2-891FA4F2C02C}" type="datetime1">
              <a:rPr lang="en-US" smtClean="0"/>
              <a:pPr eaLnBrk="1" fontAlgn="base" hangingPunct="1">
                <a:spcBef>
                  <a:spcPct val="0"/>
                </a:spcBef>
                <a:spcAft>
                  <a:spcPct val="0"/>
                </a:spcAft>
              </a:pPr>
              <a:t>1/6/2012</a:t>
            </a:fld>
            <a:endParaRPr lang="en-US" smtClean="0"/>
          </a:p>
        </p:txBody>
      </p:sp>
      <p:sp>
        <p:nvSpPr>
          <p:cNvPr id="7065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65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E9AAC3DD-651E-4B7C-8082-9CDB1EFEFBFA}" type="slidenum">
              <a:rPr lang="en-US" smtClean="0"/>
              <a:pPr eaLnBrk="1" fontAlgn="base" hangingPunct="1">
                <a:spcBef>
                  <a:spcPct val="0"/>
                </a:spcBef>
                <a:spcAft>
                  <a:spcPct val="0"/>
                </a:spcAft>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2D72296-4D0C-4966-AE6D-4C63AAAF7D76}" type="slidenum">
              <a:rPr lang="en-US" smtClean="0"/>
              <a:pPr eaLnBrk="1" fontAlgn="base" hangingPunct="1">
                <a:spcBef>
                  <a:spcPct val="0"/>
                </a:spcBef>
                <a:spcAft>
                  <a:spcPct val="0"/>
                </a:spcAft>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BBD5453-1F1C-45F9-869B-2A3385407593}" type="slidenum">
              <a:rPr lang="en-US" smtClean="0"/>
              <a:pPr eaLnBrk="1" fontAlgn="base" hangingPunct="1">
                <a:spcBef>
                  <a:spcPct val="0"/>
                </a:spcBef>
                <a:spcAft>
                  <a:spcPct val="0"/>
                </a:spcAft>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1C62410E-4339-49FA-978D-1661B895356F}" type="slidenum">
              <a:rPr lang="en-US" smtClean="0"/>
              <a:pPr eaLnBrk="1" fontAlgn="base" hangingPunct="1">
                <a:spcBef>
                  <a:spcPct val="0"/>
                </a:spcBef>
                <a:spcAft>
                  <a:spcPct val="0"/>
                </a:spcAft>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8F06EC7F-B70E-4A47-BA70-2FE8D53393D9}" type="slidenum">
              <a:rPr lang="en-US" smtClean="0"/>
              <a:pPr eaLnBrk="1" fontAlgn="base" hangingPunct="1">
                <a:spcBef>
                  <a:spcPct val="0"/>
                </a:spcBef>
                <a:spcAft>
                  <a:spcPct val="0"/>
                </a:spcAft>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53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6953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D224FF12-DEE0-449A-8F9D-EF08F72A64CC}" type="datetime1">
              <a:rPr lang="en-US" smtClean="0"/>
              <a:pPr eaLnBrk="1" fontAlgn="base" hangingPunct="1">
                <a:spcBef>
                  <a:spcPct val="0"/>
                </a:spcBef>
                <a:spcAft>
                  <a:spcPct val="0"/>
                </a:spcAft>
              </a:pPr>
              <a:t>1/6/2012</a:t>
            </a:fld>
            <a:endParaRPr lang="en-US" smtClean="0"/>
          </a:p>
        </p:txBody>
      </p:sp>
      <p:sp>
        <p:nvSpPr>
          <p:cNvPr id="69530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6953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0DFA7201-4910-415D-BA26-D779AF45857F}" type="slidenum">
              <a:rPr lang="en-US" smtClean="0"/>
              <a:pPr eaLnBrk="1" fontAlgn="base" hangingPunct="1">
                <a:spcBef>
                  <a:spcPct val="0"/>
                </a:spcBef>
                <a:spcAft>
                  <a:spcPct val="0"/>
                </a:spcAft>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696323"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2F17B75-F6FA-4690-AF52-F31B126BBA97}" type="datetime1">
              <a:rPr lang="en-US" smtClean="0"/>
              <a:pPr eaLnBrk="1" fontAlgn="base" hangingPunct="1">
                <a:spcBef>
                  <a:spcPct val="0"/>
                </a:spcBef>
                <a:spcAft>
                  <a:spcPct val="0"/>
                </a:spcAft>
              </a:pPr>
              <a:t>1/6/2012</a:t>
            </a:fld>
            <a:endParaRPr lang="en-US" smtClean="0"/>
          </a:p>
        </p:txBody>
      </p:sp>
      <p:sp>
        <p:nvSpPr>
          <p:cNvPr id="69632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69632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E157BB6B-9268-4080-B433-40AB40481AD7}" type="slidenum">
              <a:rPr lang="en-US" smtClean="0"/>
              <a:pPr eaLnBrk="1" fontAlgn="base" hangingPunct="1">
                <a:spcBef>
                  <a:spcPct val="0"/>
                </a:spcBef>
                <a:spcAft>
                  <a:spcPct val="0"/>
                </a:spcAft>
              </a:pPr>
              <a:t>3</a:t>
            </a:fld>
            <a:endParaRPr lang="en-US" smtClean="0"/>
          </a:p>
        </p:txBody>
      </p:sp>
      <p:sp>
        <p:nvSpPr>
          <p:cNvPr id="6963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92AFAFA2-DB70-47EA-BCF5-866077D33051}" type="slidenum">
              <a:rPr lang="en-US" sz="1200"/>
              <a:pPr algn="r" eaLnBrk="1" hangingPunct="1"/>
              <a:t>3</a:t>
            </a:fld>
            <a:endParaRPr lang="en-US" sz="1200"/>
          </a:p>
        </p:txBody>
      </p:sp>
      <p:sp>
        <p:nvSpPr>
          <p:cNvPr id="696327"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7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6973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DDB1BABF-B6A0-4013-8C53-BD7FCE4EA893}" type="datetime1">
              <a:rPr lang="en-US" smtClean="0"/>
              <a:pPr eaLnBrk="1" fontAlgn="base" hangingPunct="1">
                <a:spcBef>
                  <a:spcPct val="0"/>
                </a:spcBef>
                <a:spcAft>
                  <a:spcPct val="0"/>
                </a:spcAft>
              </a:pPr>
              <a:t>1/6/2012</a:t>
            </a:fld>
            <a:endParaRPr lang="en-US" smtClean="0"/>
          </a:p>
        </p:txBody>
      </p:sp>
      <p:sp>
        <p:nvSpPr>
          <p:cNvPr id="69735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69735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22954F9-5EC4-4748-8F4B-41A5B704D323}" type="slidenum">
              <a:rPr lang="en-US" smtClean="0"/>
              <a:pPr eaLnBrk="1" fontAlgn="base" hangingPunct="1">
                <a:spcBef>
                  <a:spcPct val="0"/>
                </a:spcBef>
                <a:spcAft>
                  <a:spcPct val="0"/>
                </a:spcAft>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698371"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A479B31F-3B84-429F-A679-776790435807}" type="datetime1">
              <a:rPr lang="en-US" smtClean="0"/>
              <a:pPr eaLnBrk="1" fontAlgn="base" hangingPunct="1">
                <a:spcBef>
                  <a:spcPct val="0"/>
                </a:spcBef>
                <a:spcAft>
                  <a:spcPct val="0"/>
                </a:spcAft>
              </a:pPr>
              <a:t>1/6/2012</a:t>
            </a:fld>
            <a:endParaRPr lang="en-US" smtClean="0"/>
          </a:p>
        </p:txBody>
      </p:sp>
      <p:sp>
        <p:nvSpPr>
          <p:cNvPr id="69837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69837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9501E5FD-7246-44A4-B9CE-71A935063132}" type="slidenum">
              <a:rPr lang="en-US" smtClean="0"/>
              <a:pPr eaLnBrk="1" fontAlgn="base" hangingPunct="1">
                <a:spcBef>
                  <a:spcPct val="0"/>
                </a:spcBef>
                <a:spcAft>
                  <a:spcPct val="0"/>
                </a:spcAft>
              </a:pPr>
              <a:t>5</a:t>
            </a:fld>
            <a:endParaRPr lang="en-US" smtClean="0"/>
          </a:p>
        </p:txBody>
      </p:sp>
      <p:sp>
        <p:nvSpPr>
          <p:cNvPr id="6983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6AC77AFE-C029-47C8-A599-3899E61F1464}" type="slidenum">
              <a:rPr lang="en-US" sz="1200"/>
              <a:pPr algn="r" eaLnBrk="1" hangingPunct="1"/>
              <a:t>5</a:t>
            </a:fld>
            <a:endParaRPr lang="en-US" sz="1200"/>
          </a:p>
        </p:txBody>
      </p:sp>
      <p:sp>
        <p:nvSpPr>
          <p:cNvPr id="698375"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83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699395"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9BD2A05C-D7B3-446F-9BEE-6DCC8CE503C3}" type="datetime1">
              <a:rPr lang="en-US" smtClean="0"/>
              <a:pPr eaLnBrk="1" fontAlgn="base" hangingPunct="1">
                <a:spcBef>
                  <a:spcPct val="0"/>
                </a:spcBef>
                <a:spcAft>
                  <a:spcPct val="0"/>
                </a:spcAft>
              </a:pPr>
              <a:t>1/6/2012</a:t>
            </a:fld>
            <a:endParaRPr lang="en-US" smtClean="0"/>
          </a:p>
        </p:txBody>
      </p:sp>
      <p:sp>
        <p:nvSpPr>
          <p:cNvPr id="69939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69939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4F907F6B-A508-4A0C-A4C2-DD0F34967518}" type="slidenum">
              <a:rPr lang="en-US" smtClean="0"/>
              <a:pPr eaLnBrk="1" fontAlgn="base" hangingPunct="1">
                <a:spcBef>
                  <a:spcPct val="0"/>
                </a:spcBef>
                <a:spcAft>
                  <a:spcPct val="0"/>
                </a:spcAft>
              </a:pPr>
              <a:t>6</a:t>
            </a:fld>
            <a:endParaRPr lang="en-US" smtClean="0"/>
          </a:p>
        </p:txBody>
      </p:sp>
      <p:sp>
        <p:nvSpPr>
          <p:cNvPr id="6993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93FD3B59-51FF-40A9-BA7E-2BAEF511BE82}" type="slidenum">
              <a:rPr lang="en-US" sz="1200"/>
              <a:pPr algn="r" eaLnBrk="1" hangingPunct="1"/>
              <a:t>6</a:t>
            </a:fld>
            <a:endParaRPr lang="en-US" sz="1200"/>
          </a:p>
        </p:txBody>
      </p:sp>
      <p:sp>
        <p:nvSpPr>
          <p:cNvPr id="699399"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94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0419"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D8938EF-8D22-4B96-AC34-2DC45F27D91D}" type="datetime1">
              <a:rPr lang="en-US" smtClean="0"/>
              <a:pPr eaLnBrk="1" fontAlgn="base" hangingPunct="1">
                <a:spcBef>
                  <a:spcPct val="0"/>
                </a:spcBef>
                <a:spcAft>
                  <a:spcPct val="0"/>
                </a:spcAft>
              </a:pPr>
              <a:t>1/6/2012</a:t>
            </a:fld>
            <a:endParaRPr lang="en-US" smtClean="0"/>
          </a:p>
        </p:txBody>
      </p:sp>
      <p:sp>
        <p:nvSpPr>
          <p:cNvPr id="70042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042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B4DB8E2-9DDA-4E1F-A2D3-797BA45B8426}" type="slidenum">
              <a:rPr lang="en-US" smtClean="0"/>
              <a:pPr eaLnBrk="1" fontAlgn="base" hangingPunct="1">
                <a:spcBef>
                  <a:spcPct val="0"/>
                </a:spcBef>
                <a:spcAft>
                  <a:spcPct val="0"/>
                </a:spcAft>
              </a:pPr>
              <a:t>7</a:t>
            </a:fld>
            <a:endParaRPr lang="en-US" smtClean="0"/>
          </a:p>
        </p:txBody>
      </p:sp>
      <p:sp>
        <p:nvSpPr>
          <p:cNvPr id="7004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BDD8727A-85D6-45F0-8D3A-88761E777823}" type="slidenum">
              <a:rPr lang="en-US" sz="1200"/>
              <a:pPr algn="r" eaLnBrk="1" hangingPunct="1"/>
              <a:t>7</a:t>
            </a:fld>
            <a:endParaRPr lang="en-US" sz="1200"/>
          </a:p>
        </p:txBody>
      </p:sp>
      <p:sp>
        <p:nvSpPr>
          <p:cNvPr id="700423"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04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14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14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6C45FB3-85EC-46E7-940B-BB7E3B52DD6D}" type="datetime1">
              <a:rPr lang="en-US" smtClean="0"/>
              <a:pPr eaLnBrk="1" fontAlgn="base" hangingPunct="1">
                <a:spcBef>
                  <a:spcPct val="0"/>
                </a:spcBef>
                <a:spcAft>
                  <a:spcPct val="0"/>
                </a:spcAft>
              </a:pPr>
              <a:t>1/6/2012</a:t>
            </a:fld>
            <a:endParaRPr lang="en-US" smtClean="0"/>
          </a:p>
        </p:txBody>
      </p:sp>
      <p:sp>
        <p:nvSpPr>
          <p:cNvPr id="7014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14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CB121C9E-FBF5-42C0-866E-123F6726C247}" type="slidenum">
              <a:rPr lang="en-US" smtClean="0"/>
              <a:pPr eaLnBrk="1" fontAlgn="base" hangingPunct="1">
                <a:spcBef>
                  <a:spcPct val="0"/>
                </a:spcBef>
                <a:spcAft>
                  <a:spcPct val="0"/>
                </a:spcAft>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Notes/Handouts</a:t>
            </a:r>
          </a:p>
        </p:txBody>
      </p:sp>
      <p:sp>
        <p:nvSpPr>
          <p:cNvPr id="702467"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A5AF9F6B-1A68-4713-B04C-356FE83BDB58}" type="datetime1">
              <a:rPr lang="en-US" smtClean="0"/>
              <a:pPr eaLnBrk="1" fontAlgn="base" hangingPunct="1">
                <a:spcBef>
                  <a:spcPct val="0"/>
                </a:spcBef>
                <a:spcAft>
                  <a:spcPct val="0"/>
                </a:spcAft>
              </a:pPr>
              <a:t>1/6/2012</a:t>
            </a:fld>
            <a:endParaRPr lang="en-US" smtClean="0"/>
          </a:p>
        </p:txBody>
      </p:sp>
      <p:sp>
        <p:nvSpPr>
          <p:cNvPr id="70246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NJ Training TY 2008</a:t>
            </a:r>
          </a:p>
        </p:txBody>
      </p:sp>
      <p:sp>
        <p:nvSpPr>
          <p:cNvPr id="70246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26B79739-0118-4352-8F83-B24A0931D6A9}" type="slidenum">
              <a:rPr lang="en-US" smtClean="0"/>
              <a:pPr eaLnBrk="1" fontAlgn="base" hangingPunct="1">
                <a:spcBef>
                  <a:spcPct val="0"/>
                </a:spcBef>
                <a:spcAft>
                  <a:spcPct val="0"/>
                </a:spcAft>
              </a:pPr>
              <a:t>9</a:t>
            </a:fld>
            <a:endParaRPr lang="en-US" smtClean="0"/>
          </a:p>
        </p:txBody>
      </p:sp>
      <p:sp>
        <p:nvSpPr>
          <p:cNvPr id="7024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eaLnBrk="1" hangingPunct="1"/>
            <a:fld id="{EEB54C44-7FAB-49D3-9C3A-1A6F89DBD252}" type="slidenum">
              <a:rPr lang="en-US" sz="1200"/>
              <a:pPr algn="r" eaLnBrk="1" hangingPunct="1"/>
              <a:t>9</a:t>
            </a:fld>
            <a:endParaRPr lang="en-US" sz="1200"/>
          </a:p>
        </p:txBody>
      </p:sp>
      <p:sp>
        <p:nvSpPr>
          <p:cNvPr id="702471"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24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grpSp>
          <p:nvGrpSpPr>
            <p:cNvPr id="6" name="Group 4"/>
            <p:cNvGrpSpPr>
              <a:grpSpLocks/>
            </p:cNvGrpSpPr>
            <p:nvPr/>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eaLnBrk="0" hangingPunct="0">
                  <a:defRPr/>
                </a:pPr>
                <a:endParaRPr lang="en-US">
                  <a:ea typeface="+mn-ea"/>
                </a:endParaRPr>
              </a:p>
            </p:txBody>
          </p:sp>
        </p:grpSp>
        <p:grpSp>
          <p:nvGrpSpPr>
            <p:cNvPr id="7" name="Group 8"/>
            <p:cNvGrpSpPr>
              <a:grpSpLocks/>
            </p:cNvGrpSpPr>
            <p:nvPr/>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eaLnBrk="0" hangingPunct="0">
                  <a:defRPr/>
                </a:pPr>
                <a:endParaRPr lang="en-US">
                  <a:ea typeface="+mn-ea"/>
                </a:endParaRPr>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smtClean="0"/>
              <a:t>Click to edit Master title style</a:t>
            </a:r>
            <a:endParaRPr lang="en-US"/>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charset="2"/>
              <a:buNone/>
              <a:defRPr/>
            </a:lvl1pPr>
          </a:lstStyle>
          <a:p>
            <a:r>
              <a:rPr lang="en-US" smtClean="0"/>
              <a:t>Click to edit Master subtitle style</a:t>
            </a:r>
            <a:endParaRPr lang="en-US"/>
          </a:p>
        </p:txBody>
      </p:sp>
      <p:sp>
        <p:nvSpPr>
          <p:cNvPr id="13" name="Rectangle 9"/>
          <p:cNvSpPr>
            <a:spLocks noGrp="1" noChangeArrowheads="1"/>
          </p:cNvSpPr>
          <p:nvPr>
            <p:ph type="dt" sz="half" idx="10"/>
          </p:nvPr>
        </p:nvSpPr>
        <p:spPr>
          <a:xfrm>
            <a:off x="457200" y="6400800"/>
            <a:ext cx="2133600" cy="320675"/>
          </a:xfrm>
        </p:spPr>
        <p:txBody>
          <a:bodyPr/>
          <a:lstStyle>
            <a:lvl1pPr>
              <a:defRPr/>
            </a:lvl1pPr>
          </a:lstStyle>
          <a:p>
            <a:fld id="{2644B3CA-B657-499A-BAF9-C81956042D91}" type="datetimeFigureOut">
              <a:rPr lang="en-US" smtClean="0"/>
              <a:t>1/6/2012</a:t>
            </a:fld>
            <a:endParaRPr lang="en-US"/>
          </a:p>
        </p:txBody>
      </p:sp>
      <p:sp>
        <p:nvSpPr>
          <p:cNvPr id="14" name="Rectangle 10"/>
          <p:cNvSpPr>
            <a:spLocks noGrp="1" noChangeArrowheads="1"/>
          </p:cNvSpPr>
          <p:nvPr>
            <p:ph type="ftr" sz="quarter" idx="11"/>
          </p:nvPr>
        </p:nvSpPr>
        <p:spPr>
          <a:xfrm>
            <a:off x="3124200" y="6400800"/>
            <a:ext cx="2895600" cy="320675"/>
          </a:xfrm>
        </p:spPr>
        <p:txBody>
          <a:bodyPr/>
          <a:lstStyle>
            <a:lvl1pPr>
              <a:defRPr/>
            </a:lvl1pPr>
          </a:lstStyle>
          <a:p>
            <a:endParaRPr lang="en-US"/>
          </a:p>
        </p:txBody>
      </p:sp>
      <p:sp>
        <p:nvSpPr>
          <p:cNvPr id="15" name="Rectangle 11"/>
          <p:cNvSpPr>
            <a:spLocks noGrp="1" noChangeArrowheads="1"/>
          </p:cNvSpPr>
          <p:nvPr>
            <p:ph type="sldNum" sz="quarter" idx="12"/>
          </p:nvPr>
        </p:nvSpPr>
        <p:spPr>
          <a:xfrm>
            <a:off x="6553200" y="6400800"/>
            <a:ext cx="2133600" cy="320675"/>
          </a:xfrm>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364049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34107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6046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6046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198637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338151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772400" cy="4724400"/>
          </a:xfrm>
        </p:spPr>
        <p:txBody>
          <a:bodyPr>
            <a:normAutofit/>
          </a:bodyPr>
          <a:lstStyle/>
          <a:p>
            <a:pPr lvl="0"/>
            <a:r>
              <a:rPr lang="en-US" noProof="0" smtClean="0"/>
              <a:t>Click icon to add table</a:t>
            </a:r>
            <a:endParaRPr lang="en-US" noProof="0" smtClean="0"/>
          </a:p>
        </p:txBody>
      </p:sp>
      <p:sp>
        <p:nvSpPr>
          <p:cNvPr id="4"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250475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423354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367369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400920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16378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108934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390157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71767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2644B3CA-B657-499A-BAF9-C81956042D91}" type="datetimeFigureOut">
              <a:rPr lang="en-US" smtClean="0"/>
              <a:t>1/6/2012</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EF28B035-F4E8-4F8B-BE51-9F4D1DE208B3}" type="slidenum">
              <a:rPr lang="en-US" smtClean="0"/>
              <a:t>‹#›</a:t>
            </a:fld>
            <a:endParaRPr lang="en-US"/>
          </a:p>
        </p:txBody>
      </p:sp>
    </p:spTree>
    <p:extLst>
      <p:ext uri="{BB962C8B-B14F-4D97-AF65-F5344CB8AC3E}">
        <p14:creationId xmlns:p14="http://schemas.microsoft.com/office/powerpoint/2010/main" val="390371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2580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grpSp>
          <p:nvGrpSpPr>
            <p:cNvPr id="1034" name="Group 4"/>
            <p:cNvGrpSpPr>
              <a:grpSpLocks/>
            </p:cNvGrpSpPr>
            <p:nvPr/>
          </p:nvGrpSpPr>
          <p:grpSpPr bwMode="auto">
            <a:xfrm>
              <a:off x="240" y="893"/>
              <a:ext cx="5232" cy="115"/>
              <a:chOff x="240" y="893"/>
              <a:chExt cx="5232" cy="115"/>
            </a:xfrm>
          </p:grpSpPr>
          <p:sp>
            <p:nvSpPr>
              <p:cNvPr id="2580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Calibri" pitchFamily="34" charset="0"/>
                  <a:ea typeface="ＭＳ Ｐゴシック" pitchFamily="-65" charset="-128"/>
                </a:endParaRPr>
              </a:p>
            </p:txBody>
          </p:sp>
          <p:sp>
            <p:nvSpPr>
              <p:cNvPr id="2580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eaLnBrk="0" hangingPunct="0">
                  <a:defRPr/>
                </a:pPr>
                <a:endParaRPr lang="en-US">
                  <a:ea typeface="+mn-ea"/>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Rectangle 8"/>
          <p:cNvSpPr>
            <a:spLocks noGrp="1" noChangeArrowheads="1"/>
          </p:cNvSpPr>
          <p:nvPr>
            <p:ph type="body" idx="1"/>
          </p:nvPr>
        </p:nvSpPr>
        <p:spPr bwMode="auto">
          <a:xfrm>
            <a:off x="914400" y="1600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58057" name="Rectangle 9"/>
          <p:cNvSpPr>
            <a:spLocks noGrp="1" noChangeArrowheads="1"/>
          </p:cNvSpPr>
          <p:nvPr>
            <p:ph type="dt" sz="half" idx="2"/>
          </p:nvPr>
        </p:nvSpPr>
        <p:spPr bwMode="auto">
          <a:xfrm>
            <a:off x="914400" y="6403975"/>
            <a:ext cx="19812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latin typeface="Calibri" pitchFamily="34" charset="0"/>
                <a:ea typeface="ＭＳ Ｐゴシック" pitchFamily="-65" charset="-128"/>
              </a:defRPr>
            </a:lvl1pPr>
          </a:lstStyle>
          <a:p>
            <a:fld id="{2644B3CA-B657-499A-BAF9-C81956042D91}" type="datetimeFigureOut">
              <a:rPr lang="en-US" smtClean="0"/>
              <a:t>1/6/2012</a:t>
            </a:fld>
            <a:endParaRPr lang="en-US"/>
          </a:p>
        </p:txBody>
      </p:sp>
      <p:sp>
        <p:nvSpPr>
          <p:cNvPr id="258058" name="Rectangle 10"/>
          <p:cNvSpPr>
            <a:spLocks noGrp="1" noChangeArrowheads="1"/>
          </p:cNvSpPr>
          <p:nvPr>
            <p:ph type="ftr" sz="quarter" idx="3"/>
          </p:nvPr>
        </p:nvSpPr>
        <p:spPr bwMode="auto">
          <a:xfrm>
            <a:off x="3352800" y="6400800"/>
            <a:ext cx="29718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000">
                <a:latin typeface="Calibri" pitchFamily="34" charset="0"/>
                <a:ea typeface="ＭＳ Ｐゴシック" pitchFamily="-65" charset="-128"/>
              </a:defRPr>
            </a:lvl1pPr>
          </a:lstStyle>
          <a:p>
            <a:endParaRPr lang="en-US"/>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latin typeface="Calibri" pitchFamily="34" charset="0"/>
                <a:ea typeface="ＭＳ Ｐゴシック" pitchFamily="-65" charset="-128"/>
              </a:defRPr>
            </a:lvl1pPr>
          </a:lstStyle>
          <a:p>
            <a:fld id="{EF28B035-F4E8-4F8B-BE51-9F4D1DE208B3}" type="slidenum">
              <a:rPr lang="en-US" smtClean="0"/>
              <a:t>‹#›</a:t>
            </a:fld>
            <a:endParaRPr lang="en-US"/>
          </a:p>
        </p:txBody>
      </p:sp>
      <p:sp>
        <p:nvSpPr>
          <p:cNvPr id="2580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eaLnBrk="0" hangingPunct="0">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2pPr>
      <a:lvl3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3pPr>
      <a:lvl4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4pPr>
      <a:lvl5pPr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5pPr>
      <a:lvl6pPr marL="4572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6pPr>
      <a:lvl7pPr marL="9144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7pPr>
      <a:lvl8pPr marL="13716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8pPr>
      <a:lvl9pPr marL="1828800" algn="l" rtl="0" eaLnBrk="1" fontAlgn="base" hangingPunct="1">
        <a:spcBef>
          <a:spcPct val="0"/>
        </a:spcBef>
        <a:spcAft>
          <a:spcPct val="0"/>
        </a:spcAft>
        <a:defRPr sz="4200" b="1">
          <a:solidFill>
            <a:schemeClr val="tx2"/>
          </a:solidFill>
          <a:latin typeface="Calibri"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bin"/><Relationship Id="rId5" Type="http://schemas.openxmlformats.org/officeDocument/2006/relationships/image" Target="../media/image4.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7.wav"/><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8.wav"/><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bin"/><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ctrTitle"/>
          </p:nvPr>
        </p:nvSpPr>
        <p:spPr/>
        <p:txBody>
          <a:bodyPr/>
          <a:lstStyle/>
          <a:p>
            <a:pPr eaLnBrk="1" hangingPunct="1"/>
            <a:r>
              <a:rPr lang="en-US" sz="3200" smtClean="0"/>
              <a:t>Education Credits</a:t>
            </a:r>
            <a:br>
              <a:rPr lang="en-US" sz="3200" smtClean="0"/>
            </a:br>
            <a:r>
              <a:rPr lang="en-US" sz="3200" smtClean="0"/>
              <a:t>American Opportunity (Hope) &amp;</a:t>
            </a:r>
            <a:br>
              <a:rPr lang="en-US" sz="3200" smtClean="0"/>
            </a:br>
            <a:r>
              <a:rPr lang="en-US" sz="3200" smtClean="0"/>
              <a:t>Lifetime Learning Credits</a:t>
            </a:r>
          </a:p>
        </p:txBody>
      </p:sp>
      <p:sp>
        <p:nvSpPr>
          <p:cNvPr id="293891" name="Rectangle 3"/>
          <p:cNvSpPr>
            <a:spLocks noGrp="1" noChangeArrowheads="1"/>
          </p:cNvSpPr>
          <p:nvPr>
            <p:ph type="subTitle" idx="1"/>
          </p:nvPr>
        </p:nvSpPr>
        <p:spPr/>
        <p:txBody>
          <a:bodyPr/>
          <a:lstStyle/>
          <a:p>
            <a:pPr eaLnBrk="1" hangingPunct="1">
              <a:buFont typeface="Wingdings" pitchFamily="2" charset="2"/>
              <a:buNone/>
            </a:pPr>
            <a:r>
              <a:rPr lang="en-US" smtClean="0"/>
              <a:t>Form 1040 Line 49</a:t>
            </a:r>
          </a:p>
          <a:p>
            <a:pPr eaLnBrk="1" hangingPunct="1">
              <a:buFont typeface="Wingdings" pitchFamily="2" charset="2"/>
              <a:buNone/>
            </a:pPr>
            <a:r>
              <a:rPr lang="en-US" smtClean="0"/>
              <a:t>Pub 4012 Tabs G, 5</a:t>
            </a:r>
          </a:p>
        </p:txBody>
      </p:sp>
      <p:sp>
        <p:nvSpPr>
          <p:cNvPr id="293892" name="Text Box 5"/>
          <p:cNvSpPr txBox="1">
            <a:spLocks noChangeArrowheads="1"/>
          </p:cNvSpPr>
          <p:nvPr/>
        </p:nvSpPr>
        <p:spPr bwMode="auto">
          <a:xfrm>
            <a:off x="2971800" y="152400"/>
            <a:ext cx="586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r"/>
            <a:r>
              <a:rPr lang="en-US" sz="1400" dirty="0"/>
              <a:t>4491-23 Education Credits v11.0 </a:t>
            </a:r>
            <a:r>
              <a:rPr lang="en-US" sz="1400" dirty="0" smtClean="0"/>
              <a:t>VO.pptx</a:t>
            </a:r>
            <a:endParaRPr lang="en-US" sz="1400" dirty="0"/>
          </a:p>
        </p:txBody>
      </p:sp>
      <p:sp>
        <p:nvSpPr>
          <p:cNvPr id="29389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29389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153449F7-4EE9-406C-83F8-4E56A0D51864}" type="slidenum">
              <a:rPr lang="en-US" smtClean="0"/>
              <a:pPr eaLnBrk="1" fontAlgn="base" hangingPunct="1">
                <a:spcBef>
                  <a:spcPct val="0"/>
                </a:spcBef>
                <a:spcAft>
                  <a:spcPct val="0"/>
                </a:spcAft>
              </a:pPr>
              <a:t>1</a:t>
            </a:fld>
            <a:endParaRPr lang="en-US" smtClean="0"/>
          </a:p>
        </p:txBody>
      </p:sp>
      <p:sp>
        <p:nvSpPr>
          <p:cNvPr id="293895"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1" name="~PP22851.WAV">
            <a:hlinkClick r:id="" action="ppaction://media"/>
          </p:cNvPr>
          <p:cNvPicPr>
            <a:picLocks noRot="1" noChangeAspect="1"/>
          </p:cNvPicPr>
          <p:nvPr>
            <a:wavAudioFile r:embed="rId1" name="~PP2074.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409862"/>
      </p:ext>
    </p:extLst>
  </p:cSld>
  <p:clrMapOvr>
    <a:masterClrMapping/>
  </p:clrMapOvr>
  <p:transition advTm="3784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pPr eaLnBrk="1" hangingPunct="1"/>
            <a:r>
              <a:rPr lang="en-US" smtClean="0"/>
              <a:t>Adjustment To </a:t>
            </a:r>
            <a:br>
              <a:rPr lang="en-US" smtClean="0"/>
            </a:br>
            <a:r>
              <a:rPr lang="en-US" smtClean="0"/>
              <a:t>Qualified Expenses</a:t>
            </a:r>
          </a:p>
        </p:txBody>
      </p:sp>
      <p:sp>
        <p:nvSpPr>
          <p:cNvPr id="303107" name="Rectangle 3"/>
          <p:cNvSpPr>
            <a:spLocks noGrp="1" noChangeArrowheads="1"/>
          </p:cNvSpPr>
          <p:nvPr>
            <p:ph type="body" idx="1"/>
          </p:nvPr>
        </p:nvSpPr>
        <p:spPr/>
        <p:txBody>
          <a:bodyPr/>
          <a:lstStyle/>
          <a:p>
            <a:pPr eaLnBrk="1" hangingPunct="1"/>
            <a:endParaRPr lang="en-US" smtClean="0"/>
          </a:p>
          <a:p>
            <a:pPr eaLnBrk="1" hangingPunct="1"/>
            <a:r>
              <a:rPr lang="en-US" smtClean="0"/>
              <a:t>Qualified tuition expenses must be reduced by amount paid with:</a:t>
            </a:r>
          </a:p>
          <a:p>
            <a:pPr lvl="1" eaLnBrk="1" hangingPunct="1"/>
            <a:r>
              <a:rPr lang="en-US" smtClean="0"/>
              <a:t>Tax free Scholarships</a:t>
            </a:r>
          </a:p>
          <a:p>
            <a:pPr lvl="1" eaLnBrk="1" hangingPunct="1"/>
            <a:r>
              <a:rPr lang="en-US" smtClean="0"/>
              <a:t>Pell grants</a:t>
            </a:r>
          </a:p>
          <a:p>
            <a:pPr lvl="1" eaLnBrk="1" hangingPunct="1"/>
            <a:r>
              <a:rPr lang="en-US" smtClean="0"/>
              <a:t>Employer-provided educational assistance</a:t>
            </a:r>
          </a:p>
          <a:p>
            <a:pPr lvl="1" eaLnBrk="1" hangingPunct="1"/>
            <a:r>
              <a:rPr lang="en-US" smtClean="0"/>
              <a:t>Veteran’s educational assistance</a:t>
            </a:r>
          </a:p>
        </p:txBody>
      </p:sp>
      <p:pic>
        <p:nvPicPr>
          <p:cNvPr id="8" name="~PP22898.WAV">
            <a:hlinkClick r:id="" action="ppaction://media"/>
          </p:cNvPr>
          <p:cNvPicPr>
            <a:picLocks noRot="1" noChangeAspect="1"/>
          </p:cNvPicPr>
          <p:nvPr>
            <a:wavAudioFile r:embed="rId1" name="~PP2009.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31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3BAD886F-7758-4EF5-B64F-635019B93BAD}" type="slidenum">
              <a:rPr lang="en-US" smtClean="0"/>
              <a:pPr eaLnBrk="1" fontAlgn="base" hangingPunct="1">
                <a:spcBef>
                  <a:spcPct val="0"/>
                </a:spcBef>
                <a:spcAft>
                  <a:spcPct val="0"/>
                </a:spcAft>
              </a:pPr>
              <a:t>10</a:t>
            </a:fld>
            <a:endParaRPr lang="en-US" smtClean="0"/>
          </a:p>
        </p:txBody>
      </p:sp>
      <p:sp>
        <p:nvSpPr>
          <p:cNvPr id="3031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2979245709"/>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en-US" smtClean="0"/>
              <a:t>Documentation Required</a:t>
            </a:r>
          </a:p>
        </p:txBody>
      </p:sp>
      <p:sp>
        <p:nvSpPr>
          <p:cNvPr id="304131" name="Rectangle 3"/>
          <p:cNvSpPr>
            <a:spLocks noGrp="1" noChangeArrowheads="1"/>
          </p:cNvSpPr>
          <p:nvPr>
            <p:ph type="body" idx="1"/>
          </p:nvPr>
        </p:nvSpPr>
        <p:spPr/>
        <p:txBody>
          <a:bodyPr/>
          <a:lstStyle/>
          <a:p>
            <a:pPr eaLnBrk="1" hangingPunct="1"/>
            <a:r>
              <a:rPr lang="en-US" smtClean="0"/>
              <a:t>Taxpayer should have Form 1098-T</a:t>
            </a:r>
          </a:p>
          <a:p>
            <a:pPr lvl="1" eaLnBrk="1" hangingPunct="1"/>
            <a:r>
              <a:rPr lang="en-US" smtClean="0"/>
              <a:t>Shows Amount Received by school</a:t>
            </a:r>
          </a:p>
          <a:p>
            <a:pPr lvl="1" eaLnBrk="1" hangingPunct="1"/>
            <a:r>
              <a:rPr lang="en-US" smtClean="0"/>
              <a:t>Amount billed</a:t>
            </a:r>
          </a:p>
          <a:p>
            <a:pPr lvl="1" eaLnBrk="1" hangingPunct="1"/>
            <a:r>
              <a:rPr lang="en-US" smtClean="0"/>
              <a:t>Scholarships</a:t>
            </a:r>
          </a:p>
          <a:p>
            <a:pPr lvl="1" eaLnBrk="1" hangingPunct="1"/>
            <a:r>
              <a:rPr lang="en-US" smtClean="0"/>
              <a:t>½ time student requirement met</a:t>
            </a:r>
          </a:p>
          <a:p>
            <a:pPr lvl="1" eaLnBrk="1" hangingPunct="1"/>
            <a:r>
              <a:rPr lang="en-US" smtClean="0"/>
              <a:t>Graduate Student (may need for state)</a:t>
            </a:r>
          </a:p>
          <a:p>
            <a:pPr eaLnBrk="1" hangingPunct="1"/>
            <a:r>
              <a:rPr lang="en-US" b="1" smtClean="0"/>
              <a:t>Note:  Verify amount paid by TP.  Data on Form 1098-T does not necessarily provide out of pocket tuition paid by TP</a:t>
            </a:r>
          </a:p>
        </p:txBody>
      </p:sp>
      <p:pic>
        <p:nvPicPr>
          <p:cNvPr id="9" name="~PP32913.WAV">
            <a:hlinkClick r:id="" action="ppaction://media"/>
          </p:cNvPr>
          <p:cNvPicPr>
            <a:picLocks noRot="1" noChangeAspect="1"/>
          </p:cNvPicPr>
          <p:nvPr>
            <a:wavAudioFile r:embed="rId1" name="~PP3611.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3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4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FB7ADB91-C4D3-4D28-9FA3-50A390E15BA9}" type="slidenum">
              <a:rPr lang="en-US" smtClean="0"/>
              <a:pPr eaLnBrk="1" fontAlgn="base" hangingPunct="1">
                <a:spcBef>
                  <a:spcPct val="0"/>
                </a:spcBef>
                <a:spcAft>
                  <a:spcPct val="0"/>
                </a:spcAft>
              </a:pPr>
              <a:t>11</a:t>
            </a:fld>
            <a:endParaRPr lang="en-US" smtClean="0"/>
          </a:p>
        </p:txBody>
      </p:sp>
      <p:sp>
        <p:nvSpPr>
          <p:cNvPr id="30413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3862504140"/>
      </p:ext>
    </p:extLst>
  </p:cSld>
  <p:clrMapOvr>
    <a:masterClrMapping/>
  </p:clrMapOvr>
  <p:transition advTm="4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r>
              <a:rPr lang="en-US" smtClean="0"/>
              <a:t>Form 1098-T</a:t>
            </a:r>
          </a:p>
        </p:txBody>
      </p:sp>
      <p:pic>
        <p:nvPicPr>
          <p:cNvPr id="305155" name="Picture 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914400" y="1658938"/>
            <a:ext cx="7772400" cy="4606925"/>
          </a:xfrm>
        </p:spPr>
      </p:pic>
      <p:sp>
        <p:nvSpPr>
          <p:cNvPr id="305156" name="Oval 4"/>
          <p:cNvSpPr>
            <a:spLocks noChangeArrowheads="1"/>
          </p:cNvSpPr>
          <p:nvPr/>
        </p:nvSpPr>
        <p:spPr bwMode="auto">
          <a:xfrm>
            <a:off x="4267200" y="2667000"/>
            <a:ext cx="9144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4400" b="1">
              <a:solidFill>
                <a:srgbClr val="FF0000"/>
              </a:solidFill>
              <a:latin typeface="Arial Black" pitchFamily="34" charset="0"/>
            </a:endParaRPr>
          </a:p>
        </p:txBody>
      </p:sp>
      <p:sp>
        <p:nvSpPr>
          <p:cNvPr id="305157" name="Oval 5"/>
          <p:cNvSpPr>
            <a:spLocks noChangeArrowheads="1"/>
          </p:cNvSpPr>
          <p:nvPr/>
        </p:nvSpPr>
        <p:spPr bwMode="auto">
          <a:xfrm>
            <a:off x="5791200" y="4038600"/>
            <a:ext cx="9144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4400" b="1">
              <a:solidFill>
                <a:srgbClr val="FF0000"/>
              </a:solidFill>
              <a:latin typeface="Arial Black" pitchFamily="34" charset="0"/>
            </a:endParaRPr>
          </a:p>
        </p:txBody>
      </p:sp>
      <p:sp>
        <p:nvSpPr>
          <p:cNvPr id="305158" name="Oval 6"/>
          <p:cNvSpPr>
            <a:spLocks noChangeArrowheads="1"/>
          </p:cNvSpPr>
          <p:nvPr/>
        </p:nvSpPr>
        <p:spPr bwMode="auto">
          <a:xfrm>
            <a:off x="2667000" y="5029200"/>
            <a:ext cx="1905000" cy="533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4400" b="1">
              <a:solidFill>
                <a:srgbClr val="FF0000"/>
              </a:solidFill>
              <a:latin typeface="Arial Black" pitchFamily="34" charset="0"/>
            </a:endParaRPr>
          </a:p>
        </p:txBody>
      </p:sp>
      <p:pic>
        <p:nvPicPr>
          <p:cNvPr id="12" name="~PP12913.WAV">
            <a:hlinkClick r:id="" action="ppaction://media"/>
          </p:cNvPr>
          <p:cNvPicPr>
            <a:picLocks noRot="1" noChangeAspect="1"/>
          </p:cNvPicPr>
          <p:nvPr>
            <a:wavAudioFile r:embed="rId1" name="~PP1635.WAV"/>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60"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516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64C08D71-206A-4B44-B736-E0DF5FB45D6B}" type="slidenum">
              <a:rPr lang="en-US" smtClean="0"/>
              <a:pPr eaLnBrk="1" fontAlgn="base" hangingPunct="1">
                <a:spcBef>
                  <a:spcPct val="0"/>
                </a:spcBef>
                <a:spcAft>
                  <a:spcPct val="0"/>
                </a:spcAft>
              </a:pPr>
              <a:t>12</a:t>
            </a:fld>
            <a:endParaRPr lang="en-US" smtClean="0"/>
          </a:p>
        </p:txBody>
      </p:sp>
      <p:sp>
        <p:nvSpPr>
          <p:cNvPr id="305162"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750650441"/>
      </p:ext>
    </p:extLst>
  </p:cSld>
  <p:clrMapOvr>
    <a:masterClrMapping/>
  </p:clrMapOvr>
  <p:transition advTm="2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itle 1"/>
          <p:cNvSpPr>
            <a:spLocks noGrp="1"/>
          </p:cNvSpPr>
          <p:nvPr>
            <p:ph type="title"/>
          </p:nvPr>
        </p:nvSpPr>
        <p:spPr/>
        <p:txBody>
          <a:bodyPr/>
          <a:lstStyle/>
          <a:p>
            <a:pPr eaLnBrk="1" hangingPunct="1"/>
            <a:r>
              <a:rPr lang="en-US" smtClean="0"/>
              <a:t>Other Items</a:t>
            </a:r>
          </a:p>
        </p:txBody>
      </p:sp>
      <p:sp>
        <p:nvSpPr>
          <p:cNvPr id="306179" name="Content Placeholder 2"/>
          <p:cNvSpPr>
            <a:spLocks noGrp="1"/>
          </p:cNvSpPr>
          <p:nvPr>
            <p:ph idx="1"/>
          </p:nvPr>
        </p:nvSpPr>
        <p:spPr/>
        <p:txBody>
          <a:bodyPr/>
          <a:lstStyle/>
          <a:p>
            <a:pPr eaLnBrk="1" hangingPunct="1"/>
            <a:r>
              <a:rPr lang="en-US" smtClean="0"/>
              <a:t>Form 1099-Q (Qualified Education Program Distribution) may be used under some circumstances – This is a Special Topic (to be handled only by trained counselors)</a:t>
            </a:r>
          </a:p>
        </p:txBody>
      </p:sp>
      <p:sp>
        <p:nvSpPr>
          <p:cNvPr id="3061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6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98333A8D-B054-4268-AB05-B9E679B35E37}" type="slidenum">
              <a:rPr lang="en-US" smtClean="0"/>
              <a:pPr eaLnBrk="1" fontAlgn="base" hangingPunct="1">
                <a:spcBef>
                  <a:spcPct val="0"/>
                </a:spcBef>
                <a:spcAft>
                  <a:spcPct val="0"/>
                </a:spcAft>
              </a:pPr>
              <a:t>13</a:t>
            </a:fld>
            <a:endParaRPr lang="en-US" smtClean="0"/>
          </a:p>
        </p:txBody>
      </p:sp>
      <p:sp>
        <p:nvSpPr>
          <p:cNvPr id="3061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5368" name="~PP22913.WAV">
            <a:hlinkClick r:id="" action="ppaction://media"/>
          </p:cNvPr>
          <p:cNvPicPr>
            <a:picLocks noRot="1" noChangeAspect="1" noChangeArrowheads="1"/>
          </p:cNvPicPr>
          <p:nvPr>
            <a:wavAudioFile r:embed="rId1" name="~PP2027.WAV"/>
          </p:nvPr>
        </p:nvPicPr>
        <p:blipFill>
          <a:blip r:embed="rId3">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852090"/>
      </p:ext>
    </p:extLst>
  </p:cSld>
  <p:clrMapOvr>
    <a:masterClrMapping/>
  </p:clrMapOvr>
  <p:transition advTm="5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536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36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574675" y="304800"/>
            <a:ext cx="8001000" cy="1066800"/>
          </a:xfrm>
        </p:spPr>
        <p:txBody>
          <a:bodyPr/>
          <a:lstStyle/>
          <a:p>
            <a:pPr eaLnBrk="1" hangingPunct="1"/>
            <a:r>
              <a:rPr lang="en-US" smtClean="0"/>
              <a:t>SUMMARY</a:t>
            </a:r>
          </a:p>
        </p:txBody>
      </p:sp>
      <p:sp>
        <p:nvSpPr>
          <p:cNvPr id="307203" name="Rectangle 3"/>
          <p:cNvSpPr>
            <a:spLocks noGrp="1" noChangeArrowheads="1"/>
          </p:cNvSpPr>
          <p:nvPr>
            <p:ph type="body" idx="1"/>
          </p:nvPr>
        </p:nvSpPr>
        <p:spPr>
          <a:xfrm>
            <a:off x="990600" y="1752600"/>
            <a:ext cx="7467600" cy="4114800"/>
          </a:xfrm>
        </p:spPr>
        <p:txBody>
          <a:bodyPr/>
          <a:lstStyle/>
          <a:p>
            <a:pPr eaLnBrk="1" hangingPunct="1">
              <a:lnSpc>
                <a:spcPct val="90000"/>
              </a:lnSpc>
            </a:pPr>
            <a:r>
              <a:rPr lang="en-US" smtClean="0"/>
              <a:t>Two Credits</a:t>
            </a:r>
          </a:p>
          <a:p>
            <a:pPr lvl="1" eaLnBrk="1" hangingPunct="1">
              <a:lnSpc>
                <a:spcPct val="90000"/>
              </a:lnSpc>
            </a:pPr>
            <a:r>
              <a:rPr lang="en-US" smtClean="0"/>
              <a:t>American Opportunity (up to $2500/qualified student)</a:t>
            </a:r>
          </a:p>
          <a:p>
            <a:pPr lvl="1" eaLnBrk="1" hangingPunct="1">
              <a:lnSpc>
                <a:spcPct val="90000"/>
              </a:lnSpc>
            </a:pPr>
            <a:r>
              <a:rPr lang="en-US" smtClean="0"/>
              <a:t>Lifetime Learning (up to $2,000/return)</a:t>
            </a:r>
          </a:p>
          <a:p>
            <a:pPr eaLnBrk="1" hangingPunct="1">
              <a:lnSpc>
                <a:spcPct val="90000"/>
              </a:lnSpc>
            </a:pPr>
            <a:r>
              <a:rPr lang="en-US" smtClean="0"/>
              <a:t>Applicable to Taxpayer, Spouse, Dependent</a:t>
            </a:r>
          </a:p>
          <a:p>
            <a:pPr eaLnBrk="1" hangingPunct="1">
              <a:lnSpc>
                <a:spcPct val="90000"/>
              </a:lnSpc>
            </a:pPr>
            <a:r>
              <a:rPr lang="en-US" smtClean="0"/>
              <a:t>Tuition &amp; Fees; Not Room &amp; Board</a:t>
            </a:r>
          </a:p>
          <a:p>
            <a:pPr eaLnBrk="1" hangingPunct="1">
              <a:lnSpc>
                <a:spcPct val="90000"/>
              </a:lnSpc>
            </a:pPr>
            <a:r>
              <a:rPr lang="en-US" smtClean="0"/>
              <a:t>Form 8863 &amp; Form 1098-T</a:t>
            </a:r>
          </a:p>
          <a:p>
            <a:pPr lvl="1" eaLnBrk="1" hangingPunct="1">
              <a:lnSpc>
                <a:spcPct val="90000"/>
              </a:lnSpc>
              <a:buFont typeface="Wingdings" pitchFamily="2" charset="2"/>
              <a:buNone/>
            </a:pPr>
            <a:r>
              <a:rPr lang="en-US" smtClean="0"/>
              <a:t>		</a:t>
            </a:r>
          </a:p>
          <a:p>
            <a:pPr lvl="1" eaLnBrk="1" hangingPunct="1">
              <a:lnSpc>
                <a:spcPct val="90000"/>
              </a:lnSpc>
              <a:buFont typeface="Wingdings" pitchFamily="2" charset="2"/>
              <a:buNone/>
            </a:pPr>
            <a:endParaRPr lang="en-US" smtClean="0"/>
          </a:p>
        </p:txBody>
      </p:sp>
      <p:sp>
        <p:nvSpPr>
          <p:cNvPr id="30720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720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3EF2F177-8E6F-46BA-8B40-24BEBDC4E2BD}" type="slidenum">
              <a:rPr lang="en-US" smtClean="0"/>
              <a:pPr eaLnBrk="1" fontAlgn="base" hangingPunct="1">
                <a:spcBef>
                  <a:spcPct val="0"/>
                </a:spcBef>
                <a:spcAft>
                  <a:spcPct val="0"/>
                </a:spcAft>
              </a:pPr>
              <a:t>14</a:t>
            </a:fld>
            <a:endParaRPr lang="en-US" smtClean="0"/>
          </a:p>
        </p:txBody>
      </p:sp>
      <p:sp>
        <p:nvSpPr>
          <p:cNvPr id="30720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8" name="~PP12929.WAV">
            <a:hlinkClick r:id="" action="ppaction://media"/>
          </p:cNvPr>
          <p:cNvPicPr>
            <a:picLocks noRot="1" noChangeAspect="1"/>
          </p:cNvPicPr>
          <p:nvPr>
            <a:wavAudioFile r:embed="rId1" name="~PP1007.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642930"/>
      </p:ext>
    </p:extLst>
  </p:cSld>
  <p:clrMapOvr>
    <a:masterClrMapping/>
  </p:clrMapOvr>
  <p:transition advTm="4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n-US" smtClean="0"/>
              <a:t>EDUCATION QUIZ #1</a:t>
            </a:r>
          </a:p>
        </p:txBody>
      </p:sp>
      <p:sp>
        <p:nvSpPr>
          <p:cNvPr id="308227" name="Rectangle 3"/>
          <p:cNvSpPr>
            <a:spLocks noGrp="1" noChangeArrowheads="1"/>
          </p:cNvSpPr>
          <p:nvPr>
            <p:ph type="body" idx="1"/>
          </p:nvPr>
        </p:nvSpPr>
        <p:spPr/>
        <p:txBody>
          <a:bodyPr/>
          <a:lstStyle/>
          <a:p>
            <a:pPr eaLnBrk="1" hangingPunct="1"/>
            <a:r>
              <a:rPr lang="en-US" smtClean="0"/>
              <a:t>Jim &amp; May Brown, $28,000 AGI, 2 children</a:t>
            </a:r>
          </a:p>
          <a:p>
            <a:pPr eaLnBrk="1" hangingPunct="1"/>
            <a:r>
              <a:rPr lang="en-US" smtClean="0"/>
              <a:t>Rose, sophomore, in college full-time in 2010</a:t>
            </a:r>
          </a:p>
          <a:p>
            <a:pPr eaLnBrk="1" hangingPunct="1"/>
            <a:r>
              <a:rPr lang="en-US" smtClean="0"/>
              <a:t>John, senior, in college full-time in 2010</a:t>
            </a:r>
          </a:p>
          <a:p>
            <a:pPr eaLnBrk="1" hangingPunct="1"/>
            <a:r>
              <a:rPr lang="en-US" smtClean="0"/>
              <a:t>Both children claimed as dependents</a:t>
            </a:r>
          </a:p>
          <a:p>
            <a:pPr eaLnBrk="1" hangingPunct="1"/>
            <a:r>
              <a:rPr lang="en-US" smtClean="0"/>
              <a:t>Browns made tuition payments of $6000 in August for 2010 classes and $6000 in December for 2011</a:t>
            </a:r>
          </a:p>
          <a:p>
            <a:pPr eaLnBrk="1" hangingPunct="1"/>
            <a:r>
              <a:rPr lang="en-US" smtClean="0"/>
              <a:t>For what education credits do they qualify?</a:t>
            </a:r>
          </a:p>
        </p:txBody>
      </p:sp>
      <p:sp>
        <p:nvSpPr>
          <p:cNvPr id="3082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8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A0AD74A4-E9A6-4762-B409-A20830E7FA9D}" type="slidenum">
              <a:rPr lang="en-US" smtClean="0"/>
              <a:pPr eaLnBrk="1" fontAlgn="base" hangingPunct="1">
                <a:spcBef>
                  <a:spcPct val="0"/>
                </a:spcBef>
                <a:spcAft>
                  <a:spcPct val="0"/>
                </a:spcAft>
              </a:pPr>
              <a:t>15</a:t>
            </a:fld>
            <a:endParaRPr lang="en-US" smtClean="0"/>
          </a:p>
        </p:txBody>
      </p:sp>
      <p:sp>
        <p:nvSpPr>
          <p:cNvPr id="3082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7416" name="~PP12929.WAV">
            <a:hlinkClick r:id="" action="ppaction://media"/>
          </p:cNvPr>
          <p:cNvPicPr>
            <a:picLocks noRot="1" noChangeAspect="1" noChangeArrowheads="1"/>
          </p:cNvPicPr>
          <p:nvPr>
            <a:wavAudioFile r:embed="rId1" name="~PP1104.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509569"/>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4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41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r>
              <a:rPr lang="en-US" smtClean="0"/>
              <a:t>EDUCATION QUIZ #1 ANSWER</a:t>
            </a:r>
          </a:p>
        </p:txBody>
      </p:sp>
      <p:sp>
        <p:nvSpPr>
          <p:cNvPr id="76803" name="Rectangle 3"/>
          <p:cNvSpPr>
            <a:spLocks noGrp="1" noChangeArrowheads="1"/>
          </p:cNvSpPr>
          <p:nvPr>
            <p:ph type="body" idx="1"/>
          </p:nvPr>
        </p:nvSpPr>
        <p:spPr/>
        <p:txBody>
          <a:bodyPr/>
          <a:lstStyle/>
          <a:p>
            <a:pPr eaLnBrk="1" hangingPunct="1"/>
            <a:r>
              <a:rPr lang="en-US" smtClean="0"/>
              <a:t>AMERICAN OPPORTUNITY CREDIT for both children</a:t>
            </a:r>
          </a:p>
          <a:p>
            <a:pPr eaLnBrk="1" hangingPunct="1"/>
            <a:endParaRPr lang="en-US" smtClean="0"/>
          </a:p>
          <a:p>
            <a:pPr eaLnBrk="1" hangingPunct="1"/>
            <a:endParaRPr lang="en-US" smtClean="0"/>
          </a:p>
          <a:p>
            <a:pPr eaLnBrk="1" hangingPunct="1"/>
            <a:r>
              <a:rPr lang="en-US" smtClean="0"/>
              <a:t>Can the Browns include the payments they made in December for 2011?</a:t>
            </a:r>
          </a:p>
          <a:p>
            <a:pPr lvl="1" eaLnBrk="1" hangingPunct="1"/>
            <a:endParaRPr lang="en-US" smtClean="0"/>
          </a:p>
          <a:p>
            <a:pPr lvl="1" eaLnBrk="1" hangingPunct="1"/>
            <a:r>
              <a:rPr lang="en-US" smtClean="0"/>
              <a:t>YES</a:t>
            </a:r>
          </a:p>
        </p:txBody>
      </p:sp>
      <p:sp>
        <p:nvSpPr>
          <p:cNvPr id="3092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9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6E80721B-33E1-4396-980F-B7456D54DA00}" type="slidenum">
              <a:rPr lang="en-US" smtClean="0"/>
              <a:pPr eaLnBrk="1" fontAlgn="base" hangingPunct="1">
                <a:spcBef>
                  <a:spcPct val="0"/>
                </a:spcBef>
                <a:spcAft>
                  <a:spcPct val="0"/>
                </a:spcAft>
              </a:pPr>
              <a:t>16</a:t>
            </a:fld>
            <a:endParaRPr lang="en-US" smtClean="0"/>
          </a:p>
        </p:txBody>
      </p:sp>
      <p:sp>
        <p:nvSpPr>
          <p:cNvPr id="3092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8442" name="~PP12929.WAV">
            <a:hlinkClick r:id="" action="ppaction://media"/>
          </p:cNvPr>
          <p:cNvPicPr>
            <a:picLocks noRot="1" noChangeAspect="1" noChangeArrowheads="1"/>
          </p:cNvPicPr>
          <p:nvPr>
            <a:wavAudioFile r:embed="rId1" name="~PP1311.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836472"/>
      </p:ext>
    </p:extLst>
  </p:cSld>
  <p:clrMapOvr>
    <a:masterClrMapping/>
  </p:clrMapOvr>
  <p:transition advTm="3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844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1844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r>
              <a:rPr lang="en-US" smtClean="0"/>
              <a:t>EDUCATION QUIZ #2</a:t>
            </a:r>
          </a:p>
        </p:txBody>
      </p:sp>
      <p:sp>
        <p:nvSpPr>
          <p:cNvPr id="77827" name="Rectangle 3"/>
          <p:cNvSpPr>
            <a:spLocks noGrp="1" noChangeArrowheads="1"/>
          </p:cNvSpPr>
          <p:nvPr>
            <p:ph type="body" idx="1"/>
          </p:nvPr>
        </p:nvSpPr>
        <p:spPr/>
        <p:txBody>
          <a:bodyPr/>
          <a:lstStyle/>
          <a:p>
            <a:pPr eaLnBrk="1" hangingPunct="1"/>
            <a:r>
              <a:rPr lang="en-US" smtClean="0"/>
              <a:t>If Rose had paid for her own tuition, how would the answer differ?</a:t>
            </a:r>
          </a:p>
          <a:p>
            <a:pPr eaLnBrk="1" hangingPunct="1"/>
            <a:endParaRPr lang="en-US" smtClean="0"/>
          </a:p>
          <a:p>
            <a:pPr lvl="1" eaLnBrk="1" hangingPunct="1"/>
            <a:r>
              <a:rPr lang="en-US" smtClean="0"/>
              <a:t>NOT AT ALL, unless Rose is not claimed as a dependent.  If Rose is claimed as a dependent, Jim and May can claim the education credit no matter who paid the expenses.</a:t>
            </a:r>
          </a:p>
        </p:txBody>
      </p:sp>
      <p:sp>
        <p:nvSpPr>
          <p:cNvPr id="3102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10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613CABAB-F782-4B92-B1D7-5D14A99162F6}" type="slidenum">
              <a:rPr lang="en-US" smtClean="0"/>
              <a:pPr eaLnBrk="1" fontAlgn="base" hangingPunct="1">
                <a:spcBef>
                  <a:spcPct val="0"/>
                </a:spcBef>
                <a:spcAft>
                  <a:spcPct val="0"/>
                </a:spcAft>
              </a:pPr>
              <a:t>17</a:t>
            </a:fld>
            <a:endParaRPr lang="en-US" smtClean="0"/>
          </a:p>
        </p:txBody>
      </p:sp>
      <p:sp>
        <p:nvSpPr>
          <p:cNvPr id="3102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9465" name="~PP32945.WAV">
            <a:hlinkClick r:id="" action="ppaction://media"/>
          </p:cNvPr>
          <p:cNvPicPr>
            <a:picLocks noRot="1" noChangeAspect="1" noChangeArrowheads="1"/>
          </p:cNvPicPr>
          <p:nvPr>
            <a:wavAudioFile r:embed="rId2" name="~PP3369.WAV"/>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81213575"/>
      </p:ext>
    </p:extLst>
  </p:cSld>
  <p:clrMapOvr>
    <a:masterClrMapping/>
  </p:clrMapOvr>
  <p:transition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46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1946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r>
              <a:rPr lang="en-US" smtClean="0"/>
              <a:t>EDUCATION QUIZ #3</a:t>
            </a:r>
          </a:p>
        </p:txBody>
      </p:sp>
      <p:sp>
        <p:nvSpPr>
          <p:cNvPr id="78851" name="Rectangle 3"/>
          <p:cNvSpPr>
            <a:spLocks noGrp="1" noChangeArrowheads="1"/>
          </p:cNvSpPr>
          <p:nvPr>
            <p:ph type="body" idx="1"/>
          </p:nvPr>
        </p:nvSpPr>
        <p:spPr/>
        <p:txBody>
          <a:bodyPr/>
          <a:lstStyle/>
          <a:p>
            <a:pPr eaLnBrk="1" hangingPunct="1"/>
            <a:r>
              <a:rPr lang="en-US" smtClean="0"/>
              <a:t>If Jim and May had not claimed Rose as a dependent (even though entitled to the exemption), who could claim the credit?</a:t>
            </a:r>
          </a:p>
          <a:p>
            <a:pPr eaLnBrk="1" hangingPunct="1"/>
            <a:endParaRPr lang="en-US" smtClean="0"/>
          </a:p>
          <a:p>
            <a:pPr lvl="1" eaLnBrk="1" hangingPunct="1"/>
            <a:r>
              <a:rPr lang="en-US" smtClean="0"/>
              <a:t>ROSE could claim the credit no matter who paid the expenses.</a:t>
            </a:r>
          </a:p>
          <a:p>
            <a:pPr lvl="1" eaLnBrk="1" hangingPunct="1"/>
            <a:r>
              <a:rPr lang="en-US" smtClean="0"/>
              <a:t>Jim and May could not claim the credit.</a:t>
            </a:r>
          </a:p>
        </p:txBody>
      </p:sp>
      <p:sp>
        <p:nvSpPr>
          <p:cNvPr id="3113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11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DC3E1193-C075-47D6-8F9E-E5A21C86E2E0}" type="slidenum">
              <a:rPr lang="en-US" smtClean="0"/>
              <a:pPr eaLnBrk="1" fontAlgn="base" hangingPunct="1">
                <a:spcBef>
                  <a:spcPct val="0"/>
                </a:spcBef>
                <a:spcAft>
                  <a:spcPct val="0"/>
                </a:spcAft>
              </a:pPr>
              <a:t>18</a:t>
            </a:fld>
            <a:endParaRPr lang="en-US" smtClean="0"/>
          </a:p>
        </p:txBody>
      </p:sp>
      <p:sp>
        <p:nvSpPr>
          <p:cNvPr id="3113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20488" name="~PP22945.WAV">
            <a:hlinkClick r:id="" action="ppaction://media"/>
          </p:cNvPr>
          <p:cNvPicPr>
            <a:picLocks noRot="1" noChangeAspect="1" noChangeArrowheads="1"/>
          </p:cNvPicPr>
          <p:nvPr>
            <a:wavAudioFile r:embed="rId2" name="~PP296.WAV"/>
          </p:nvPr>
        </p:nvPicPr>
        <p:blipFill>
          <a:blip r:embed="rId5">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73656679"/>
      </p:ext>
    </p:extLst>
  </p:cSld>
  <p:clrMapOvr>
    <a:masterClrMapping/>
  </p:clrMapOvr>
  <p:transition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48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2048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en-US" smtClean="0"/>
              <a:t>General Requirements</a:t>
            </a:r>
          </a:p>
        </p:txBody>
      </p:sp>
      <p:sp>
        <p:nvSpPr>
          <p:cNvPr id="294915" name="Rectangle 3"/>
          <p:cNvSpPr>
            <a:spLocks noGrp="1" noChangeArrowheads="1"/>
          </p:cNvSpPr>
          <p:nvPr>
            <p:ph type="body" idx="1"/>
          </p:nvPr>
        </p:nvSpPr>
        <p:spPr/>
        <p:txBody>
          <a:bodyPr/>
          <a:lstStyle/>
          <a:p>
            <a:pPr eaLnBrk="1" hangingPunct="1"/>
            <a:r>
              <a:rPr lang="en-US" sz="2800" smtClean="0"/>
              <a:t>Qualified expenses for student</a:t>
            </a:r>
          </a:p>
          <a:p>
            <a:pPr lvl="1" eaLnBrk="1" hangingPunct="1"/>
            <a:r>
              <a:rPr lang="en-US" sz="2400" smtClean="0"/>
              <a:t>May be TP, Spouse or Dependent Claimed on return</a:t>
            </a:r>
          </a:p>
          <a:p>
            <a:pPr eaLnBrk="1" hangingPunct="1"/>
            <a:r>
              <a:rPr lang="en-US" sz="2800" smtClean="0"/>
              <a:t>Attended an eligible post-secondary institution</a:t>
            </a:r>
          </a:p>
          <a:p>
            <a:pPr eaLnBrk="1" hangingPunct="1"/>
            <a:r>
              <a:rPr lang="en-US" sz="2800" smtClean="0"/>
              <a:t>Taxpayer’s income must not exceed limits (phase out based on modified AGI)</a:t>
            </a:r>
          </a:p>
          <a:p>
            <a:pPr eaLnBrk="1" hangingPunct="1"/>
            <a:r>
              <a:rPr lang="en-US" sz="2800" smtClean="0"/>
              <a:t>Taxpayer cannot file MFS</a:t>
            </a:r>
          </a:p>
          <a:p>
            <a:pPr eaLnBrk="1" hangingPunct="1"/>
            <a:r>
              <a:rPr lang="en-US" sz="2800" smtClean="0"/>
              <a:t>Taxpayer cannot be non-resident alien</a:t>
            </a:r>
          </a:p>
          <a:p>
            <a:pPr eaLnBrk="1" hangingPunct="1"/>
            <a:r>
              <a:rPr lang="en-US" sz="2800" smtClean="0"/>
              <a:t>Taxpayer cannot be listed as a dependent on someone else’s return</a:t>
            </a:r>
          </a:p>
        </p:txBody>
      </p:sp>
      <p:sp>
        <p:nvSpPr>
          <p:cNvPr id="294916"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294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111367C4-3E6A-441A-8EB6-44A5086FD097}" type="slidenum">
              <a:rPr lang="en-US" smtClean="0"/>
              <a:pPr eaLnBrk="1" fontAlgn="base" hangingPunct="1">
                <a:spcBef>
                  <a:spcPct val="0"/>
                </a:spcBef>
                <a:spcAft>
                  <a:spcPct val="0"/>
                </a:spcAft>
              </a:pPr>
              <a:t>2</a:t>
            </a:fld>
            <a:endParaRPr lang="en-US" smtClean="0"/>
          </a:p>
        </p:txBody>
      </p:sp>
      <p:sp>
        <p:nvSpPr>
          <p:cNvPr id="294918"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0" name="~PP32851.WAV">
            <a:hlinkClick r:id="" action="ppaction://media"/>
          </p:cNvPr>
          <p:cNvPicPr>
            <a:picLocks noRot="1" noChangeAspect="1"/>
          </p:cNvPicPr>
          <p:nvPr>
            <a:wavAudioFile r:embed="rId1" name="~PP3512.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993967"/>
      </p:ext>
    </p:extLst>
  </p:cSld>
  <p:clrMapOvr>
    <a:masterClrMapping/>
  </p:clrMapOvr>
  <p:transition advTm="5542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en-US" smtClean="0"/>
              <a:t>Qualified Expenses</a:t>
            </a:r>
          </a:p>
        </p:txBody>
      </p:sp>
      <p:sp>
        <p:nvSpPr>
          <p:cNvPr id="295939" name="Rectangle 3"/>
          <p:cNvSpPr>
            <a:spLocks noGrp="1" noChangeArrowheads="1"/>
          </p:cNvSpPr>
          <p:nvPr>
            <p:ph type="body" idx="1"/>
          </p:nvPr>
        </p:nvSpPr>
        <p:spPr>
          <a:xfrm>
            <a:off x="762000" y="1600200"/>
            <a:ext cx="8077200" cy="4724400"/>
          </a:xfrm>
        </p:spPr>
        <p:txBody>
          <a:bodyPr/>
          <a:lstStyle/>
          <a:p>
            <a:pPr eaLnBrk="1" hangingPunct="1"/>
            <a:r>
              <a:rPr lang="en-US" sz="2800" smtClean="0"/>
              <a:t>Expenses paid in tax year for academic period beginning  in tax year or 1st 3 mo of following year</a:t>
            </a:r>
          </a:p>
          <a:p>
            <a:pPr eaLnBrk="1" hangingPunct="1"/>
            <a:r>
              <a:rPr lang="en-US" sz="2800" smtClean="0"/>
              <a:t>Tuition and certain related expenses required for enrollment/attendance as reported on Form 1098-T</a:t>
            </a:r>
          </a:p>
          <a:p>
            <a:pPr eaLnBrk="1" hangingPunct="1"/>
            <a:r>
              <a:rPr lang="en-US" sz="2800" smtClean="0"/>
              <a:t>Only for American Opportunity (Hope)</a:t>
            </a:r>
          </a:p>
          <a:p>
            <a:pPr lvl="1" eaLnBrk="1" hangingPunct="1"/>
            <a:r>
              <a:rPr lang="en-US" sz="2400" smtClean="0"/>
              <a:t>Course required books, supplies, equipment</a:t>
            </a:r>
          </a:p>
          <a:p>
            <a:pPr eaLnBrk="1" hangingPunct="1"/>
            <a:r>
              <a:rPr lang="en-US" sz="2800" smtClean="0"/>
              <a:t>Reduce expenses by amount of any tax-free educational assistance or refunds</a:t>
            </a:r>
          </a:p>
        </p:txBody>
      </p:sp>
      <p:sp>
        <p:nvSpPr>
          <p:cNvPr id="29594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2959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8C906C1B-31BD-4B41-8EF7-89B9F3313E50}" type="slidenum">
              <a:rPr lang="en-US" smtClean="0"/>
              <a:pPr eaLnBrk="1" fontAlgn="base" hangingPunct="1">
                <a:spcBef>
                  <a:spcPct val="0"/>
                </a:spcBef>
                <a:spcAft>
                  <a:spcPct val="0"/>
                </a:spcAft>
              </a:pPr>
              <a:t>3</a:t>
            </a:fld>
            <a:endParaRPr lang="en-US" smtClean="0"/>
          </a:p>
        </p:txBody>
      </p:sp>
      <p:sp>
        <p:nvSpPr>
          <p:cNvPr id="29594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10" name="~PP12867.WAV">
            <a:hlinkClick r:id="" action="ppaction://media"/>
          </p:cNvPr>
          <p:cNvPicPr>
            <a:picLocks noRot="1" noChangeAspect="1"/>
          </p:cNvPicPr>
          <p:nvPr>
            <a:wavAudioFile r:embed="rId1" name="~PP122.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728903"/>
      </p:ext>
    </p:extLst>
  </p:cSld>
  <p:clrMapOvr>
    <a:masterClrMapping/>
  </p:clrMapOvr>
  <p:transition advTm="5181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r>
              <a:rPr lang="en-US" smtClean="0"/>
              <a:t>Non Qualifying Expenses</a:t>
            </a:r>
          </a:p>
        </p:txBody>
      </p:sp>
      <p:sp>
        <p:nvSpPr>
          <p:cNvPr id="296963" name="Rectangle 3"/>
          <p:cNvSpPr>
            <a:spLocks noGrp="1" noChangeArrowheads="1"/>
          </p:cNvSpPr>
          <p:nvPr>
            <p:ph type="body" idx="1"/>
          </p:nvPr>
        </p:nvSpPr>
        <p:spPr/>
        <p:txBody>
          <a:bodyPr/>
          <a:lstStyle/>
          <a:p>
            <a:pPr eaLnBrk="1" hangingPunct="1"/>
            <a:r>
              <a:rPr lang="en-US" smtClean="0"/>
              <a:t>Room and Board</a:t>
            </a:r>
          </a:p>
          <a:p>
            <a:pPr eaLnBrk="1" hangingPunct="1"/>
            <a:r>
              <a:rPr lang="en-US" smtClean="0"/>
              <a:t>Transportation</a:t>
            </a:r>
          </a:p>
          <a:p>
            <a:pPr eaLnBrk="1" hangingPunct="1"/>
            <a:r>
              <a:rPr lang="en-US" smtClean="0"/>
              <a:t>Medical Expenses/Insurance</a:t>
            </a:r>
          </a:p>
          <a:p>
            <a:pPr lvl="1" eaLnBrk="1" hangingPunct="1"/>
            <a:r>
              <a:rPr lang="en-US" smtClean="0"/>
              <a:t>Including Student health fees</a:t>
            </a:r>
          </a:p>
          <a:p>
            <a:pPr eaLnBrk="1" hangingPunct="1"/>
            <a:r>
              <a:rPr lang="en-US" smtClean="0"/>
              <a:t>Fees for sports, hobbies, games</a:t>
            </a:r>
          </a:p>
          <a:p>
            <a:pPr eaLnBrk="1" hangingPunct="1"/>
            <a:r>
              <a:rPr lang="en-US" smtClean="0"/>
              <a:t>Non credit courses</a:t>
            </a:r>
          </a:p>
        </p:txBody>
      </p:sp>
      <p:pic>
        <p:nvPicPr>
          <p:cNvPr id="8" name="~PP32867.WAV">
            <a:hlinkClick r:id="" action="ppaction://media"/>
          </p:cNvPr>
          <p:cNvPicPr>
            <a:picLocks noRot="1" noChangeAspect="1"/>
          </p:cNvPicPr>
          <p:nvPr>
            <a:wavAudioFile r:embed="rId1" name="~PP3927.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2969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8BB26DA5-5E47-4D5D-8F8E-09733717AFD0}" type="slidenum">
              <a:rPr lang="en-US" smtClean="0"/>
              <a:pPr eaLnBrk="1" fontAlgn="base" hangingPunct="1">
                <a:spcBef>
                  <a:spcPct val="0"/>
                </a:spcBef>
                <a:spcAft>
                  <a:spcPct val="0"/>
                </a:spcAft>
              </a:pPr>
              <a:t>4</a:t>
            </a:fld>
            <a:endParaRPr lang="en-US" smtClean="0"/>
          </a:p>
        </p:txBody>
      </p:sp>
      <p:sp>
        <p:nvSpPr>
          <p:cNvPr id="29696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1227183741"/>
      </p:ext>
    </p:extLst>
  </p:cSld>
  <p:clrMapOvr>
    <a:masterClrMapping/>
  </p:clrMapOvr>
  <p:transition advTm="1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r>
              <a:rPr lang="en-US" smtClean="0"/>
              <a:t>Education Credits</a:t>
            </a:r>
          </a:p>
        </p:txBody>
      </p:sp>
      <p:sp>
        <p:nvSpPr>
          <p:cNvPr id="297987" name="Rectangle 3"/>
          <p:cNvSpPr>
            <a:spLocks noGrp="1" noChangeArrowheads="1"/>
          </p:cNvSpPr>
          <p:nvPr>
            <p:ph type="body" idx="1"/>
          </p:nvPr>
        </p:nvSpPr>
        <p:spPr/>
        <p:txBody>
          <a:bodyPr/>
          <a:lstStyle/>
          <a:p>
            <a:pPr eaLnBrk="1" hangingPunct="1"/>
            <a:r>
              <a:rPr lang="en-US" smtClean="0"/>
              <a:t>Use Tax Wise link to Form 8863 for both Hope and Lifetime Learning Credit</a:t>
            </a:r>
          </a:p>
          <a:p>
            <a:pPr eaLnBrk="1" hangingPunct="1"/>
            <a:r>
              <a:rPr lang="en-US" smtClean="0"/>
              <a:t>If expenses qualify for either 1) American Opportunity (Hope) credit, 2) Lifetime Learning credit, or 3) Adjustment to income, do calculations for all three to determine which is better for TP (but only one type allowed)</a:t>
            </a:r>
          </a:p>
          <a:p>
            <a:pPr eaLnBrk="1" hangingPunct="1"/>
            <a:endParaRPr lang="en-US" smtClean="0"/>
          </a:p>
          <a:p>
            <a:pPr eaLnBrk="1" hangingPunct="1"/>
            <a:endParaRPr lang="en-US" smtClean="0"/>
          </a:p>
        </p:txBody>
      </p:sp>
      <p:pic>
        <p:nvPicPr>
          <p:cNvPr id="7177" name="~PP62867.WAV">
            <a:hlinkClick r:id="" action="ppaction://media"/>
          </p:cNvPr>
          <p:cNvPicPr>
            <a:picLocks noRot="1" noChangeAspect="1" noChangeArrowheads="1"/>
          </p:cNvPicPr>
          <p:nvPr>
            <a:wavAudioFile r:embed="rId1" name="~PP693.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297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96A7F049-7539-4694-BE65-8E50C4C1140B}" type="slidenum">
              <a:rPr lang="en-US" smtClean="0"/>
              <a:pPr eaLnBrk="1" fontAlgn="base" hangingPunct="1">
                <a:spcBef>
                  <a:spcPct val="0"/>
                </a:spcBef>
                <a:spcAft>
                  <a:spcPct val="0"/>
                </a:spcAft>
              </a:pPr>
              <a:t>5</a:t>
            </a:fld>
            <a:endParaRPr lang="en-US" smtClean="0"/>
          </a:p>
        </p:txBody>
      </p:sp>
      <p:sp>
        <p:nvSpPr>
          <p:cNvPr id="29799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2389021703"/>
      </p:ext>
    </p:extLst>
  </p:cSld>
  <p:clrMapOvr>
    <a:masterClrMapping/>
  </p:clrMapOvr>
  <p:transition advTm="3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717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17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r>
              <a:rPr lang="en-US" sz="3800" smtClean="0"/>
              <a:t>American Opportunity (Hope) Credit</a:t>
            </a:r>
            <a:br>
              <a:rPr lang="en-US" sz="3800" smtClean="0"/>
            </a:br>
            <a:r>
              <a:rPr lang="en-US" sz="3800" smtClean="0"/>
              <a:t>Specific Requirements/Benefits</a:t>
            </a:r>
          </a:p>
        </p:txBody>
      </p:sp>
      <p:sp>
        <p:nvSpPr>
          <p:cNvPr id="299011" name="Rectangle 3"/>
          <p:cNvSpPr>
            <a:spLocks noGrp="1" noChangeArrowheads="1"/>
          </p:cNvSpPr>
          <p:nvPr>
            <p:ph type="body" idx="1"/>
          </p:nvPr>
        </p:nvSpPr>
        <p:spPr/>
        <p:txBody>
          <a:bodyPr/>
          <a:lstStyle/>
          <a:p>
            <a:pPr eaLnBrk="1" hangingPunct="1"/>
            <a:r>
              <a:rPr lang="en-US" b="1" smtClean="0"/>
              <a:t>Enrolled in one of first four years </a:t>
            </a:r>
            <a:r>
              <a:rPr lang="en-US" smtClean="0"/>
              <a:t>(new for 2009)</a:t>
            </a:r>
          </a:p>
          <a:p>
            <a:pPr eaLnBrk="1" hangingPunct="1"/>
            <a:r>
              <a:rPr lang="en-US" smtClean="0"/>
              <a:t>Program leads to degree/recognized credential</a:t>
            </a:r>
          </a:p>
          <a:p>
            <a:pPr eaLnBrk="1" hangingPunct="1"/>
            <a:r>
              <a:rPr lang="en-US" smtClean="0"/>
              <a:t>Taking at least ½ of normal full-time workload</a:t>
            </a:r>
          </a:p>
          <a:p>
            <a:pPr eaLnBrk="1" hangingPunct="1"/>
            <a:r>
              <a:rPr lang="en-US" smtClean="0"/>
              <a:t>Maximum is $2,500 per student</a:t>
            </a:r>
          </a:p>
          <a:p>
            <a:pPr lvl="1" eaLnBrk="1" hangingPunct="1"/>
            <a:r>
              <a:rPr lang="en-US" smtClean="0"/>
              <a:t>Up to 40% ($1,000 max) may be refundable</a:t>
            </a:r>
          </a:p>
          <a:p>
            <a:pPr eaLnBrk="1" hangingPunct="1"/>
            <a:r>
              <a:rPr lang="en-US" smtClean="0"/>
              <a:t>Can receive full credit for multiple students</a:t>
            </a:r>
          </a:p>
          <a:p>
            <a:pPr eaLnBrk="1" hangingPunct="1"/>
            <a:endParaRPr lang="en-US" smtClean="0"/>
          </a:p>
        </p:txBody>
      </p:sp>
      <p:sp>
        <p:nvSpPr>
          <p:cNvPr id="29901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299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4115A929-D409-4745-8D5E-BB87F6274CDB}" type="slidenum">
              <a:rPr lang="en-US" smtClean="0"/>
              <a:pPr eaLnBrk="1" fontAlgn="base" hangingPunct="1">
                <a:spcBef>
                  <a:spcPct val="0"/>
                </a:spcBef>
                <a:spcAft>
                  <a:spcPct val="0"/>
                </a:spcAft>
              </a:pPr>
              <a:t>6</a:t>
            </a:fld>
            <a:endParaRPr lang="en-US" smtClean="0"/>
          </a:p>
        </p:txBody>
      </p:sp>
      <p:sp>
        <p:nvSpPr>
          <p:cNvPr id="29901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pic>
        <p:nvPicPr>
          <p:cNvPr id="8" name="~PP22882.WAV">
            <a:hlinkClick r:id="" action="ppaction://media"/>
          </p:cNvPr>
          <p:cNvPicPr>
            <a:picLocks noRot="1" noChangeAspect="1"/>
          </p:cNvPicPr>
          <p:nvPr>
            <a:wavAudioFile r:embed="rId1" name="~PP2819.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351174"/>
      </p:ext>
    </p:extLst>
  </p:cSld>
  <p:clrMapOvr>
    <a:masterClrMapping/>
  </p:clrMapOvr>
  <p:transition advTm="680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smtClean="0"/>
              <a:t>Lifetime Learning Credit</a:t>
            </a:r>
            <a:br>
              <a:rPr lang="en-US" smtClean="0"/>
            </a:br>
            <a:r>
              <a:rPr lang="en-US" smtClean="0"/>
              <a:t>Specific Requirements</a:t>
            </a:r>
          </a:p>
        </p:txBody>
      </p:sp>
      <p:sp>
        <p:nvSpPr>
          <p:cNvPr id="300035" name="Rectangle 3"/>
          <p:cNvSpPr>
            <a:spLocks noGrp="1" noChangeArrowheads="1"/>
          </p:cNvSpPr>
          <p:nvPr>
            <p:ph type="body" idx="1"/>
          </p:nvPr>
        </p:nvSpPr>
        <p:spPr/>
        <p:txBody>
          <a:bodyPr/>
          <a:lstStyle/>
          <a:p>
            <a:pPr eaLnBrk="1" hangingPunct="1"/>
            <a:r>
              <a:rPr lang="en-US" sz="2800" smtClean="0"/>
              <a:t>Based on total qualified expenses paid by TP – not on number of eligible students</a:t>
            </a:r>
          </a:p>
          <a:p>
            <a:pPr eaLnBrk="1" hangingPunct="1"/>
            <a:endParaRPr lang="en-US" sz="2800" smtClean="0"/>
          </a:p>
          <a:p>
            <a:pPr eaLnBrk="1" hangingPunct="1"/>
            <a:r>
              <a:rPr lang="en-US" sz="2800" smtClean="0"/>
              <a:t>Courses taken for postsecondary degree program</a:t>
            </a:r>
          </a:p>
          <a:p>
            <a:pPr eaLnBrk="1" hangingPunct="1"/>
            <a:endParaRPr lang="en-US" sz="2800" smtClean="0"/>
          </a:p>
          <a:p>
            <a:pPr eaLnBrk="1" hangingPunct="1"/>
            <a:r>
              <a:rPr lang="en-US" sz="2800" smtClean="0"/>
              <a:t>Courses taken to improve or acquire job skills</a:t>
            </a:r>
          </a:p>
          <a:p>
            <a:pPr eaLnBrk="1" hangingPunct="1"/>
            <a:endParaRPr lang="en-US" sz="2800" smtClean="0"/>
          </a:p>
          <a:p>
            <a:pPr eaLnBrk="1" hangingPunct="1"/>
            <a:r>
              <a:rPr lang="en-US" sz="2800" smtClean="0"/>
              <a:t>20% of first $10,000 of qualified expenses with a maximum credit of $2,000 per return</a:t>
            </a:r>
          </a:p>
          <a:p>
            <a:pPr lvl="1" eaLnBrk="1" hangingPunct="1">
              <a:buFont typeface="Wingdings" pitchFamily="2" charset="2"/>
              <a:buNone/>
            </a:pPr>
            <a:endParaRPr lang="en-US" sz="2400" smtClean="0"/>
          </a:p>
        </p:txBody>
      </p:sp>
      <p:pic>
        <p:nvPicPr>
          <p:cNvPr id="10" name="~PP12882.WAV">
            <a:hlinkClick r:id="" action="ppaction://media"/>
          </p:cNvPr>
          <p:cNvPicPr>
            <a:picLocks noRot="1" noChangeAspect="1"/>
          </p:cNvPicPr>
          <p:nvPr>
            <a:wavAudioFile r:embed="rId1" name="~PP1774.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0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000419C0-5ADA-4BEB-9B6B-127EE61F2DF6}" type="slidenum">
              <a:rPr lang="en-US" smtClean="0"/>
              <a:pPr eaLnBrk="1" fontAlgn="base" hangingPunct="1">
                <a:spcBef>
                  <a:spcPct val="0"/>
                </a:spcBef>
                <a:spcAft>
                  <a:spcPct val="0"/>
                </a:spcAft>
              </a:pPr>
              <a:t>7</a:t>
            </a:fld>
            <a:endParaRPr lang="en-US" smtClean="0"/>
          </a:p>
        </p:txBody>
      </p:sp>
      <p:sp>
        <p:nvSpPr>
          <p:cNvPr id="3000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1968969053"/>
      </p:ext>
    </p:extLst>
  </p:cSld>
  <p:clrMapOvr>
    <a:masterClrMapping/>
  </p:clrMapOvr>
  <p:transition advTm="4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r>
              <a:rPr lang="en-US" smtClean="0"/>
              <a:t>Multiple Credits</a:t>
            </a:r>
          </a:p>
        </p:txBody>
      </p:sp>
      <p:sp>
        <p:nvSpPr>
          <p:cNvPr id="301059" name="Rectangle 3"/>
          <p:cNvSpPr>
            <a:spLocks noGrp="1" noChangeArrowheads="1"/>
          </p:cNvSpPr>
          <p:nvPr>
            <p:ph type="body" idx="1"/>
          </p:nvPr>
        </p:nvSpPr>
        <p:spPr/>
        <p:txBody>
          <a:bodyPr/>
          <a:lstStyle/>
          <a:p>
            <a:pPr eaLnBrk="1" hangingPunct="1">
              <a:lnSpc>
                <a:spcPct val="90000"/>
              </a:lnSpc>
            </a:pPr>
            <a:r>
              <a:rPr lang="en-US" sz="2800" smtClean="0"/>
              <a:t>Can claim American Opportunity (Hope) and Lifetime Credits but NOT for same student.</a:t>
            </a:r>
          </a:p>
          <a:p>
            <a:pPr eaLnBrk="1" hangingPunct="1">
              <a:lnSpc>
                <a:spcPct val="90000"/>
              </a:lnSpc>
            </a:pPr>
            <a:r>
              <a:rPr lang="en-US" sz="2800" smtClean="0"/>
              <a:t>Example:</a:t>
            </a:r>
          </a:p>
          <a:p>
            <a:pPr lvl="1" eaLnBrk="1" hangingPunct="1">
              <a:lnSpc>
                <a:spcPct val="90000"/>
              </a:lnSpc>
            </a:pPr>
            <a:r>
              <a:rPr lang="en-US" sz="2400" smtClean="0"/>
              <a:t>TP has dependent who is undergraduate – American Opportunity (Hope) credit</a:t>
            </a:r>
          </a:p>
          <a:p>
            <a:pPr lvl="1" eaLnBrk="1" hangingPunct="1">
              <a:lnSpc>
                <a:spcPct val="90000"/>
              </a:lnSpc>
            </a:pPr>
            <a:r>
              <a:rPr lang="en-US" sz="2400" smtClean="0"/>
              <a:t>TP takes course at local community college – Lifetime learning credit</a:t>
            </a:r>
          </a:p>
          <a:p>
            <a:pPr eaLnBrk="1" hangingPunct="1">
              <a:lnSpc>
                <a:spcPct val="90000"/>
              </a:lnSpc>
            </a:pPr>
            <a:r>
              <a:rPr lang="en-US" sz="2800" smtClean="0"/>
              <a:t>TP cannot claim the Education Credit and:</a:t>
            </a:r>
          </a:p>
          <a:p>
            <a:pPr lvl="1" eaLnBrk="1" hangingPunct="1">
              <a:lnSpc>
                <a:spcPct val="90000"/>
              </a:lnSpc>
            </a:pPr>
            <a:r>
              <a:rPr lang="en-US" sz="2400" smtClean="0"/>
              <a:t>Deduct higher education expenses, i.e. business expense, for the same expenses</a:t>
            </a:r>
          </a:p>
          <a:p>
            <a:pPr lvl="1" eaLnBrk="1" hangingPunct="1">
              <a:lnSpc>
                <a:spcPct val="90000"/>
              </a:lnSpc>
            </a:pPr>
            <a:r>
              <a:rPr lang="en-US" sz="2400" smtClean="0"/>
              <a:t>Deduct tuition and fees as an Adjustment to Income</a:t>
            </a:r>
          </a:p>
          <a:p>
            <a:pPr eaLnBrk="1" hangingPunct="1">
              <a:lnSpc>
                <a:spcPct val="90000"/>
              </a:lnSpc>
            </a:pPr>
            <a:endParaRPr lang="en-US" sz="2800" smtClean="0"/>
          </a:p>
        </p:txBody>
      </p:sp>
      <p:pic>
        <p:nvPicPr>
          <p:cNvPr id="8" name="~PP42882.WAV">
            <a:hlinkClick r:id="" action="ppaction://media"/>
          </p:cNvPr>
          <p:cNvPicPr>
            <a:picLocks noRot="1" noChangeAspect="1"/>
          </p:cNvPicPr>
          <p:nvPr>
            <a:wavAudioFile r:embed="rId1" name="~PP4057.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6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1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19289666-AF39-4A8B-A9BF-63CCA1B22061}" type="slidenum">
              <a:rPr lang="en-US" smtClean="0"/>
              <a:pPr eaLnBrk="1" fontAlgn="base" hangingPunct="1">
                <a:spcBef>
                  <a:spcPct val="0"/>
                </a:spcBef>
                <a:spcAft>
                  <a:spcPct val="0"/>
                </a:spcAft>
              </a:pPr>
              <a:t>8</a:t>
            </a:fld>
            <a:endParaRPr lang="en-US" smtClean="0"/>
          </a:p>
        </p:txBody>
      </p:sp>
      <p:sp>
        <p:nvSpPr>
          <p:cNvPr id="30106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501175038"/>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r>
              <a:rPr lang="en-US" smtClean="0"/>
              <a:t>Who Can Claim Credit?</a:t>
            </a:r>
          </a:p>
        </p:txBody>
      </p:sp>
      <p:sp>
        <p:nvSpPr>
          <p:cNvPr id="302083" name="Rectangle 3"/>
          <p:cNvSpPr>
            <a:spLocks noGrp="1" noChangeArrowheads="1"/>
          </p:cNvSpPr>
          <p:nvPr>
            <p:ph type="body" idx="1"/>
          </p:nvPr>
        </p:nvSpPr>
        <p:spPr/>
        <p:txBody>
          <a:bodyPr/>
          <a:lstStyle/>
          <a:p>
            <a:pPr eaLnBrk="1" hangingPunct="1">
              <a:lnSpc>
                <a:spcPct val="90000"/>
              </a:lnSpc>
            </a:pPr>
            <a:r>
              <a:rPr lang="en-US" smtClean="0"/>
              <a:t>No matter who pays expenses:</a:t>
            </a:r>
          </a:p>
          <a:p>
            <a:pPr eaLnBrk="1" hangingPunct="1">
              <a:lnSpc>
                <a:spcPct val="90000"/>
              </a:lnSpc>
              <a:buFont typeface="Wingdings" pitchFamily="2" charset="2"/>
              <a:buNone/>
            </a:pPr>
            <a:r>
              <a:rPr lang="en-US" smtClean="0"/>
              <a:t>	If TP claims dependency exemption – TP claims education credit</a:t>
            </a:r>
          </a:p>
          <a:p>
            <a:pPr eaLnBrk="1" hangingPunct="1">
              <a:lnSpc>
                <a:spcPct val="90000"/>
              </a:lnSpc>
              <a:buFont typeface="Wingdings" pitchFamily="2" charset="2"/>
              <a:buNone/>
            </a:pPr>
            <a:r>
              <a:rPr lang="en-US" smtClean="0"/>
              <a:t>	If TP does not claim dependency exemption (even if entitled) – student claims credit</a:t>
            </a:r>
          </a:p>
          <a:p>
            <a:pPr eaLnBrk="1" hangingPunct="1">
              <a:lnSpc>
                <a:spcPct val="90000"/>
              </a:lnSpc>
            </a:pPr>
            <a:r>
              <a:rPr lang="en-US" smtClean="0"/>
              <a:t>If someone other than TP, spouse, or dependent makes payment to institution, student is considered as making payment and either TP or student claims credit</a:t>
            </a:r>
          </a:p>
        </p:txBody>
      </p:sp>
      <p:pic>
        <p:nvPicPr>
          <p:cNvPr id="9" name="~PP72898.WAV">
            <a:hlinkClick r:id="" action="ppaction://media"/>
          </p:cNvPr>
          <p:cNvPicPr>
            <a:picLocks noRot="1" noChangeAspect="1"/>
          </p:cNvPicPr>
          <p:nvPr>
            <a:wavAudioFile r:embed="rId1" name="~PP717.WAV"/>
          </p:nvPr>
        </p:nvPicPr>
        <p:blipFill>
          <a:blip r:embed="rId4">
            <a:extLst>
              <a:ext uri="{28A0092B-C50C-407E-A947-70E740481C1C}">
                <a14:useLocalDpi xmlns:a14="http://schemas.microsoft.com/office/drawing/2010/main" val="0"/>
              </a:ext>
            </a:extLst>
          </a:blip>
          <a:srcRect/>
          <a:stretch>
            <a:fillRect/>
          </a:stretch>
        </p:blipFill>
        <p:spPr bwMode="auto">
          <a:xfrm>
            <a:off x="8696325" y="641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12/29/2011</a:t>
            </a:r>
            <a:endParaRPr lang="en-US"/>
          </a:p>
        </p:txBody>
      </p:sp>
      <p:sp>
        <p:nvSpPr>
          <p:cNvPr id="3020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fld id="{B30315FE-7648-4F39-9C37-A497EED3FEC1}" type="slidenum">
              <a:rPr lang="en-US" smtClean="0"/>
              <a:pPr eaLnBrk="1" fontAlgn="base" hangingPunct="1">
                <a:spcBef>
                  <a:spcPct val="0"/>
                </a:spcBef>
                <a:spcAft>
                  <a:spcPct val="0"/>
                </a:spcAft>
              </a:pPr>
              <a:t>9</a:t>
            </a:fld>
            <a:endParaRPr lang="en-US" smtClean="0"/>
          </a:p>
        </p:txBody>
      </p:sp>
      <p:sp>
        <p:nvSpPr>
          <p:cNvPr id="30208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smtClean="0"/>
              <a:t>Tax Law Training (NJ) TY2011 v11.0</a:t>
            </a:r>
            <a:endParaRPr lang="en-US"/>
          </a:p>
        </p:txBody>
      </p:sp>
    </p:spTree>
    <p:extLst>
      <p:ext uri="{BB962C8B-B14F-4D97-AF65-F5344CB8AC3E}">
        <p14:creationId xmlns:p14="http://schemas.microsoft.com/office/powerpoint/2010/main" val="3511525190"/>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5"/>
</p:tagLst>
</file>

<file path=ppt/tags/tag2.xml><?xml version="1.0" encoding="utf-8"?>
<p:tagLst xmlns:a="http://schemas.openxmlformats.org/drawingml/2006/main" xmlns:r="http://schemas.openxmlformats.org/officeDocument/2006/relationships" xmlns:p="http://schemas.openxmlformats.org/presentationml/2006/main">
  <p:tag name="TIMING" val="|9.2"/>
</p:tagLst>
</file>

<file path=ppt/theme/theme1.xml><?xml version="1.0" encoding="utf-8"?>
<a:theme xmlns:a="http://schemas.openxmlformats.org/drawingml/2006/main" name="NJ Template 06">
  <a:themeElements>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NJ Template 06">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4491 NJ</Template>
  <TotalTime>0</TotalTime>
  <Words>1032</Words>
  <Application>Microsoft Office PowerPoint</Application>
  <PresentationFormat>On-screen Show (4:3)</PresentationFormat>
  <Paragraphs>222</Paragraphs>
  <Slides>18</Slides>
  <Notes>17</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NJ Template 06</vt:lpstr>
      <vt:lpstr>Education Credits American Opportunity (Hope) &amp; Lifetime Learning Credits</vt:lpstr>
      <vt:lpstr>General Requirements</vt:lpstr>
      <vt:lpstr>Qualified Expenses</vt:lpstr>
      <vt:lpstr>Non Qualifying Expenses</vt:lpstr>
      <vt:lpstr>Education Credits</vt:lpstr>
      <vt:lpstr>American Opportunity (Hope) Credit Specific Requirements/Benefits</vt:lpstr>
      <vt:lpstr>Lifetime Learning Credit Specific Requirements</vt:lpstr>
      <vt:lpstr>Multiple Credits</vt:lpstr>
      <vt:lpstr>Who Can Claim Credit?</vt:lpstr>
      <vt:lpstr>Adjustment To  Qualified Expenses</vt:lpstr>
      <vt:lpstr>Documentation Required</vt:lpstr>
      <vt:lpstr>Form 1098-T</vt:lpstr>
      <vt:lpstr>Other Items</vt:lpstr>
      <vt:lpstr>SUMMARY</vt:lpstr>
      <vt:lpstr>EDUCATION QUIZ #1</vt:lpstr>
      <vt:lpstr>EDUCATION QUIZ #1 ANSWER</vt:lpstr>
      <vt:lpstr>EDUCATION QUIZ #2</vt:lpstr>
      <vt:lpstr>EDUCATION QUIZ #3</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Credits American Opportunity (Hope) &amp; Lifetime Learning Credits</dc:title>
  <dc:creator>HershAl</dc:creator>
  <cp:lastModifiedBy>HershAl</cp:lastModifiedBy>
  <cp:revision>2</cp:revision>
  <dcterms:created xsi:type="dcterms:W3CDTF">2012-01-07T00:34:35Z</dcterms:created>
  <dcterms:modified xsi:type="dcterms:W3CDTF">2012-01-07T00:34:36Z</dcterms:modified>
</cp:coreProperties>
</file>